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24650" cy="9874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6FA6-761D-4A36-A069-C898F053A4F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EBB7-6004-4BC3-A63D-12C6016A6D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442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6FA6-761D-4A36-A069-C898F053A4F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EBB7-6004-4BC3-A63D-12C6016A6D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563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6FA6-761D-4A36-A069-C898F053A4F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EBB7-6004-4BC3-A63D-12C6016A6D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118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6FA6-761D-4A36-A069-C898F053A4F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EBB7-6004-4BC3-A63D-12C6016A6D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235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6FA6-761D-4A36-A069-C898F053A4F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EBB7-6004-4BC3-A63D-12C6016A6D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265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6FA6-761D-4A36-A069-C898F053A4F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EBB7-6004-4BC3-A63D-12C6016A6D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768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6FA6-761D-4A36-A069-C898F053A4F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EBB7-6004-4BC3-A63D-12C6016A6D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127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6FA6-761D-4A36-A069-C898F053A4F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EBB7-6004-4BC3-A63D-12C6016A6D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779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6FA6-761D-4A36-A069-C898F053A4F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EBB7-6004-4BC3-A63D-12C6016A6D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111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6FA6-761D-4A36-A069-C898F053A4F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EBB7-6004-4BC3-A63D-12C6016A6D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191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6FA6-761D-4A36-A069-C898F053A4F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EBB7-6004-4BC3-A63D-12C6016A6D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4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36FA6-761D-4A36-A069-C898F053A4F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BEBB7-6004-4BC3-A63D-12C6016A6D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1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Den nye ferielov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69441"/>
            <a:ext cx="2852737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175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Hoved principperne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Vi har fortsat ret til at holde ferie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Mængden af ferie er det samme</a:t>
            </a:r>
          </a:p>
          <a:p>
            <a:pPr lvl="2"/>
            <a:r>
              <a:rPr lang="da-DK" dirty="0" smtClean="0"/>
              <a:t>5 ugers ferie </a:t>
            </a:r>
          </a:p>
          <a:p>
            <a:pPr lvl="2"/>
            <a:r>
              <a:rPr lang="da-DK" dirty="0" smtClean="0"/>
              <a:t>6 ferieuge</a:t>
            </a:r>
          </a:p>
          <a:p>
            <a:r>
              <a:rPr lang="da-DK" dirty="0" smtClean="0"/>
              <a:t>Hvad er formålet med ændringen?</a:t>
            </a:r>
          </a:p>
          <a:p>
            <a:pPr lvl="1"/>
            <a:r>
              <a:rPr lang="da-DK" dirty="0" smtClean="0"/>
              <a:t>Nye på arbejdsmarkedet kan risikere at vente op til 16 måneder  før de kan holde ferie.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44462"/>
            <a:ext cx="2852737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499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Overgangsordningen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Den 1. september 2019 frem til 31. august 2020 </a:t>
            </a:r>
            <a:r>
              <a:rPr lang="da-DK" dirty="0" smtClean="0">
                <a:sym typeface="Wingdings" panose="05000000000000000000" pitchFamily="2" charset="2"/>
              </a:rPr>
              <a:t> overgangsordningen og den optjente ferie i perioden indefryses </a:t>
            </a:r>
          </a:p>
          <a:p>
            <a:pPr lvl="2"/>
            <a:r>
              <a:rPr lang="da-DK" dirty="0" smtClean="0">
                <a:sym typeface="Wingdings" panose="05000000000000000000" pitchFamily="2" charset="2"/>
              </a:rPr>
              <a:t>Brev fra ATP med det beløb som arbejdsgiver har indberettet for optjent ferie for perioden, som svare til 5 uger.</a:t>
            </a:r>
          </a:p>
          <a:p>
            <a:pPr lvl="2"/>
            <a:r>
              <a:rPr lang="da-DK" dirty="0" smtClean="0">
                <a:sym typeface="Wingdings" panose="05000000000000000000" pitchFamily="2" charset="2"/>
              </a:rPr>
              <a:t>Derudover opleves ingen ændringer, da afvikling sker efter den gamle ferielov</a:t>
            </a:r>
          </a:p>
          <a:p>
            <a:pPr lvl="2"/>
            <a:r>
              <a:rPr lang="da-DK" dirty="0" smtClean="0">
                <a:sym typeface="Wingdings" panose="05000000000000000000" pitchFamily="2" charset="2"/>
              </a:rPr>
              <a:t>Afvikling af ferien som er optjent i 2018</a:t>
            </a:r>
            <a:endParaRPr lang="da-D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0"/>
            <a:ext cx="2852737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4054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Nu skruer vi tiden frem…..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Den 1. september 2020 – samtidighedsferie</a:t>
            </a:r>
          </a:p>
          <a:p>
            <a:pPr lvl="2"/>
            <a:r>
              <a:rPr lang="da-DK" dirty="0" smtClean="0"/>
              <a:t>Fra september 2020  frem til december 2020 = 8,3 dage</a:t>
            </a:r>
          </a:p>
          <a:p>
            <a:pPr lvl="2"/>
            <a:r>
              <a:rPr lang="da-DK" dirty="0" smtClean="0"/>
              <a:t>8,3 dage kan afvikles undervejs i optjeningsperioden</a:t>
            </a:r>
          </a:p>
          <a:p>
            <a:pPr lvl="2"/>
            <a:r>
              <a:rPr lang="da-DK" dirty="0" smtClean="0"/>
              <a:t>Skal dog være afviklet inden 31. december 2021</a:t>
            </a:r>
          </a:p>
          <a:p>
            <a:pPr marL="914400" lvl="2" indent="0">
              <a:buNone/>
            </a:pPr>
            <a:endParaRPr lang="da-DK" dirty="0" smtClean="0"/>
          </a:p>
          <a:p>
            <a:r>
              <a:rPr lang="da-DK" dirty="0" smtClean="0"/>
              <a:t>1. januar 2019 og frem til 31. august 2019 optjenes 16,7 dages ferie til afvikling fra 1. maj 2020.</a:t>
            </a:r>
          </a:p>
          <a:p>
            <a:r>
              <a:rPr lang="da-DK" dirty="0" smtClean="0"/>
              <a:t>1. september 2020 overgår vi til samtidighedsferie.</a:t>
            </a:r>
            <a:endParaRPr lang="da-D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4624"/>
            <a:ext cx="2852737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752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Ferien 1. maj 2020</a:t>
            </a:r>
          </a:p>
          <a:p>
            <a:pPr lvl="2"/>
            <a:r>
              <a:rPr lang="da-DK" dirty="0" smtClean="0"/>
              <a:t>16,7 dage </a:t>
            </a:r>
            <a:r>
              <a:rPr lang="da-DK" dirty="0" smtClean="0">
                <a:sym typeface="Wingdings" panose="05000000000000000000" pitchFamily="2" charset="2"/>
              </a:rPr>
              <a:t> svarende til 3 uger</a:t>
            </a:r>
          </a:p>
          <a:p>
            <a:pPr lvl="2"/>
            <a:r>
              <a:rPr lang="da-DK" dirty="0" smtClean="0">
                <a:sym typeface="Wingdings" panose="05000000000000000000" pitchFamily="2" charset="2"/>
              </a:rPr>
              <a:t>Efterårsferien er på spil</a:t>
            </a:r>
          </a:p>
          <a:p>
            <a:pPr lvl="2"/>
            <a:r>
              <a:rPr lang="da-DK" dirty="0" smtClean="0">
                <a:sym typeface="Wingdings" panose="05000000000000000000" pitchFamily="2" charset="2"/>
              </a:rPr>
              <a:t>Har du ferie kan du få, har du ingen kan der lånes i banken, eller du må gå.</a:t>
            </a:r>
          </a:p>
          <a:p>
            <a:pPr lvl="2"/>
            <a:r>
              <a:rPr lang="da-DK" dirty="0" smtClean="0">
                <a:sym typeface="Wingdings" panose="05000000000000000000" pitchFamily="2" charset="2"/>
              </a:rPr>
              <a:t>Reserver allerede nu ca. 3 dages ferie til efterårsferien 2020.</a:t>
            </a:r>
          </a:p>
          <a:p>
            <a:pPr lvl="2"/>
            <a:r>
              <a:rPr lang="da-DK" dirty="0" smtClean="0">
                <a:sym typeface="Wingdings" panose="05000000000000000000" pitchFamily="2" charset="2"/>
              </a:rPr>
              <a:t>Reserver mere såfremt du også afvikler mere end 3 ugers sommerferie.</a:t>
            </a:r>
          </a:p>
          <a:p>
            <a:pPr lvl="2"/>
            <a:endParaRPr lang="da-D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4650"/>
            <a:ext cx="2852737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649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6 ferie uge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Det er ved OK18 aftalt, at de særlige feriedage fortsætter som hidtil. </a:t>
            </a:r>
            <a:endParaRPr lang="da-DK" dirty="0" smtClean="0"/>
          </a:p>
          <a:p>
            <a:r>
              <a:rPr lang="da-DK" dirty="0" smtClean="0"/>
              <a:t>Det </a:t>
            </a:r>
            <a:r>
              <a:rPr lang="da-DK" dirty="0"/>
              <a:t>betyder, at de 5 særlige feriedage fortsat optjenes med 0,42 dag pr. måned i et </a:t>
            </a:r>
            <a:r>
              <a:rPr lang="da-DK" dirty="0" smtClean="0"/>
              <a:t>kalenderår</a:t>
            </a:r>
          </a:p>
          <a:p>
            <a:r>
              <a:rPr lang="da-DK" dirty="0" smtClean="0"/>
              <a:t>Afvikling </a:t>
            </a:r>
            <a:r>
              <a:rPr lang="da-DK" dirty="0"/>
              <a:t>efterfølgende </a:t>
            </a:r>
            <a:r>
              <a:rPr lang="da-DK" dirty="0" err="1"/>
              <a:t>ferieår</a:t>
            </a:r>
            <a:r>
              <a:rPr lang="da-DK" dirty="0"/>
              <a:t> efter de gamle regler -det vil sige i perioden 1. maj til 30. april året efter.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6632"/>
            <a:ext cx="2852737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652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301</Words>
  <Application>Microsoft Office PowerPoint</Application>
  <PresentationFormat>Skærmshow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Den nye ferielov</vt:lpstr>
      <vt:lpstr>Hoved principperne</vt:lpstr>
      <vt:lpstr>Overgangsordningen</vt:lpstr>
      <vt:lpstr>Nu skruer vi tiden frem…..</vt:lpstr>
      <vt:lpstr>PowerPoint-præsentation</vt:lpstr>
      <vt:lpstr>6 ferie uge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 nye ferielov</dc:title>
  <dc:creator>Ayse Gültekin</dc:creator>
  <cp:lastModifiedBy>Ayse Gültekin</cp:lastModifiedBy>
  <cp:revision>8</cp:revision>
  <cp:lastPrinted>2019-02-18T13:05:45Z</cp:lastPrinted>
  <dcterms:created xsi:type="dcterms:W3CDTF">2019-02-18T12:07:23Z</dcterms:created>
  <dcterms:modified xsi:type="dcterms:W3CDTF">2019-02-25T07:21:18Z</dcterms:modified>
</cp:coreProperties>
</file>