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259" r:id="rId1"/>
  </p:sldMasterIdLst>
  <p:notesMasterIdLst>
    <p:notesMasterId r:id="rId33"/>
  </p:notesMasterIdLst>
  <p:handoutMasterIdLst>
    <p:handoutMasterId r:id="rId34"/>
  </p:handoutMasterIdLst>
  <p:sldIdLst>
    <p:sldId id="603" r:id="rId2"/>
    <p:sldId id="604" r:id="rId3"/>
    <p:sldId id="605" r:id="rId4"/>
    <p:sldId id="606" r:id="rId5"/>
    <p:sldId id="607" r:id="rId6"/>
    <p:sldId id="608" r:id="rId7"/>
    <p:sldId id="609" r:id="rId8"/>
    <p:sldId id="610" r:id="rId9"/>
    <p:sldId id="611" r:id="rId10"/>
    <p:sldId id="612" r:id="rId11"/>
    <p:sldId id="613" r:id="rId12"/>
    <p:sldId id="614" r:id="rId13"/>
    <p:sldId id="615" r:id="rId14"/>
    <p:sldId id="616" r:id="rId15"/>
    <p:sldId id="617" r:id="rId16"/>
    <p:sldId id="618" r:id="rId17"/>
    <p:sldId id="619" r:id="rId18"/>
    <p:sldId id="620" r:id="rId19"/>
    <p:sldId id="621" r:id="rId20"/>
    <p:sldId id="622" r:id="rId21"/>
    <p:sldId id="623" r:id="rId22"/>
    <p:sldId id="624" r:id="rId23"/>
    <p:sldId id="625" r:id="rId24"/>
    <p:sldId id="626" r:id="rId25"/>
    <p:sldId id="627" r:id="rId26"/>
    <p:sldId id="628" r:id="rId27"/>
    <p:sldId id="629" r:id="rId28"/>
    <p:sldId id="630" r:id="rId29"/>
    <p:sldId id="631" r:id="rId30"/>
    <p:sldId id="632" r:id="rId31"/>
    <p:sldId id="633" r:id="rId32"/>
  </p:sldIdLst>
  <p:sldSz cx="9144000" cy="6858000" type="screen4x3"/>
  <p:notesSz cx="9926638" cy="6797675"/>
  <p:defaultTextStyle>
    <a:defPPr>
      <a:defRPr lang="da-DK"/>
    </a:defPPr>
    <a:lvl1pPr algn="l" rtl="0" eaLnBrk="0" fontAlgn="base" hangingPunct="0">
      <a:spcBef>
        <a:spcPct val="0"/>
      </a:spcBef>
      <a:spcAft>
        <a:spcPct val="0"/>
      </a:spcAft>
      <a:defRPr kern="1200">
        <a:solidFill>
          <a:schemeClr val="tx1"/>
        </a:solidFill>
        <a:latin typeface="Futura Md BT"/>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Futura Md BT"/>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Futura Md BT"/>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Futura Md BT"/>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Futura Md BT"/>
        <a:ea typeface="+mn-ea"/>
        <a:cs typeface="Arial" panose="020B0604020202020204" pitchFamily="34" charset="0"/>
      </a:defRPr>
    </a:lvl5pPr>
    <a:lvl6pPr marL="2286000" algn="l" defTabSz="914400" rtl="0" eaLnBrk="1" latinLnBrk="0" hangingPunct="1">
      <a:defRPr kern="1200">
        <a:solidFill>
          <a:schemeClr val="tx1"/>
        </a:solidFill>
        <a:latin typeface="Futura Md BT"/>
        <a:ea typeface="+mn-ea"/>
        <a:cs typeface="Arial" panose="020B0604020202020204" pitchFamily="34" charset="0"/>
      </a:defRPr>
    </a:lvl6pPr>
    <a:lvl7pPr marL="2743200" algn="l" defTabSz="914400" rtl="0" eaLnBrk="1" latinLnBrk="0" hangingPunct="1">
      <a:defRPr kern="1200">
        <a:solidFill>
          <a:schemeClr val="tx1"/>
        </a:solidFill>
        <a:latin typeface="Futura Md BT"/>
        <a:ea typeface="+mn-ea"/>
        <a:cs typeface="Arial" panose="020B0604020202020204" pitchFamily="34" charset="0"/>
      </a:defRPr>
    </a:lvl7pPr>
    <a:lvl8pPr marL="3200400" algn="l" defTabSz="914400" rtl="0" eaLnBrk="1" latinLnBrk="0" hangingPunct="1">
      <a:defRPr kern="1200">
        <a:solidFill>
          <a:schemeClr val="tx1"/>
        </a:solidFill>
        <a:latin typeface="Futura Md BT"/>
        <a:ea typeface="+mn-ea"/>
        <a:cs typeface="Arial" panose="020B0604020202020204" pitchFamily="34" charset="0"/>
      </a:defRPr>
    </a:lvl8pPr>
    <a:lvl9pPr marL="3657600" algn="l" defTabSz="914400" rtl="0" eaLnBrk="1" latinLnBrk="0" hangingPunct="1">
      <a:defRPr kern="1200">
        <a:solidFill>
          <a:schemeClr val="tx1"/>
        </a:solidFill>
        <a:latin typeface="Futura Md BT"/>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8F8F8"/>
    <a:srgbClr val="DDDDDD"/>
    <a:srgbClr val="CC0000"/>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6" autoAdjust="0"/>
    <p:restoredTop sz="94660"/>
  </p:normalViewPr>
  <p:slideViewPr>
    <p:cSldViewPr>
      <p:cViewPr varScale="1">
        <p:scale>
          <a:sx n="84" d="100"/>
          <a:sy n="84" d="100"/>
        </p:scale>
        <p:origin x="1445"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5698" name="Rectangle 2"/>
          <p:cNvSpPr>
            <a:spLocks noGrp="1" noChangeArrowheads="1"/>
          </p:cNvSpPr>
          <p:nvPr>
            <p:ph type="hdr" sz="quarter"/>
          </p:nvPr>
        </p:nvSpPr>
        <p:spPr bwMode="auto">
          <a:xfrm>
            <a:off x="0" y="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da-DK"/>
          </a:p>
        </p:txBody>
      </p:sp>
      <p:sp>
        <p:nvSpPr>
          <p:cNvPr id="285699" name="Rectangle 3"/>
          <p:cNvSpPr>
            <a:spLocks noGrp="1" noChangeArrowheads="1"/>
          </p:cNvSpPr>
          <p:nvPr>
            <p:ph type="dt" sz="quarter" idx="1"/>
          </p:nvPr>
        </p:nvSpPr>
        <p:spPr bwMode="auto">
          <a:xfrm>
            <a:off x="5622925" y="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da-DK"/>
          </a:p>
        </p:txBody>
      </p:sp>
      <p:sp>
        <p:nvSpPr>
          <p:cNvPr id="285700" name="Rectangle 4"/>
          <p:cNvSpPr>
            <a:spLocks noGrp="1" noChangeArrowheads="1"/>
          </p:cNvSpPr>
          <p:nvPr>
            <p:ph type="ftr" sz="quarter" idx="2"/>
          </p:nvPr>
        </p:nvSpPr>
        <p:spPr bwMode="auto">
          <a:xfrm>
            <a:off x="0" y="6456363"/>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da-DK"/>
          </a:p>
        </p:txBody>
      </p:sp>
      <p:sp>
        <p:nvSpPr>
          <p:cNvPr id="285701" name="Rectangle 5"/>
          <p:cNvSpPr>
            <a:spLocks noGrp="1" noChangeArrowheads="1"/>
          </p:cNvSpPr>
          <p:nvPr>
            <p:ph type="sldNum" sz="quarter" idx="3"/>
          </p:nvPr>
        </p:nvSpPr>
        <p:spPr bwMode="auto">
          <a:xfrm>
            <a:off x="5622925" y="6456363"/>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B41F895E-6020-48A6-820F-57B8A009C552}" type="slidenum">
              <a:rPr lang="da-DK" altLang="da-DK"/>
              <a:pPr>
                <a:defRPr/>
              </a:pPr>
              <a:t>‹nr.›</a:t>
            </a:fld>
            <a:endParaRPr lang="da-DK" altLang="da-DK"/>
          </a:p>
        </p:txBody>
      </p:sp>
    </p:spTree>
    <p:extLst>
      <p:ext uri="{BB962C8B-B14F-4D97-AF65-F5344CB8AC3E}">
        <p14:creationId xmlns:p14="http://schemas.microsoft.com/office/powerpoint/2010/main" val="16517167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4302125" cy="339725"/>
          </a:xfrm>
          <a:prstGeom prst="rect">
            <a:avLst/>
          </a:prstGeom>
        </p:spPr>
        <p:txBody>
          <a:bodyPr vert="horz" lIns="91440" tIns="45720" rIns="91440" bIns="45720" rtlCol="0"/>
          <a:lstStyle>
            <a:lvl1pPr algn="l" eaLnBrk="1" hangingPunct="1">
              <a:defRPr sz="1200">
                <a:latin typeface="Futura Md BT" pitchFamily="34" charset="0"/>
                <a:cs typeface="Arial" charset="0"/>
              </a:defRPr>
            </a:lvl1pPr>
          </a:lstStyle>
          <a:p>
            <a:pPr>
              <a:defRPr/>
            </a:pPr>
            <a:endParaRPr lang="da-DK"/>
          </a:p>
        </p:txBody>
      </p:sp>
      <p:sp>
        <p:nvSpPr>
          <p:cNvPr id="3" name="Pladsholder til dato 2"/>
          <p:cNvSpPr>
            <a:spLocks noGrp="1"/>
          </p:cNvSpPr>
          <p:nvPr>
            <p:ph type="dt" idx="1"/>
          </p:nvPr>
        </p:nvSpPr>
        <p:spPr>
          <a:xfrm>
            <a:off x="5622925" y="0"/>
            <a:ext cx="4302125" cy="339725"/>
          </a:xfrm>
          <a:prstGeom prst="rect">
            <a:avLst/>
          </a:prstGeom>
        </p:spPr>
        <p:txBody>
          <a:bodyPr vert="horz" lIns="91440" tIns="45720" rIns="91440" bIns="45720" rtlCol="0"/>
          <a:lstStyle>
            <a:lvl1pPr algn="r" eaLnBrk="1" hangingPunct="1">
              <a:defRPr sz="1200">
                <a:latin typeface="Futura Md BT" pitchFamily="34" charset="0"/>
                <a:cs typeface="Arial" charset="0"/>
              </a:defRPr>
            </a:lvl1pPr>
          </a:lstStyle>
          <a:p>
            <a:pPr>
              <a:defRPr/>
            </a:pPr>
            <a:fld id="{3C923BFC-1E75-4685-9536-0BE4A8D6F348}" type="datetimeFigureOut">
              <a:rPr lang="da-DK"/>
              <a:pPr>
                <a:defRPr/>
              </a:pPr>
              <a:t>26-10-2016</a:t>
            </a:fld>
            <a:endParaRPr lang="da-DK"/>
          </a:p>
        </p:txBody>
      </p:sp>
      <p:sp>
        <p:nvSpPr>
          <p:cNvPr id="4" name="Pladsholder til diasbillede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pPr lvl="0"/>
            <a:endParaRPr lang="da-DK" noProof="0" smtClean="0"/>
          </a:p>
        </p:txBody>
      </p:sp>
      <p:sp>
        <p:nvSpPr>
          <p:cNvPr id="5" name="Pladsholder til noter 4"/>
          <p:cNvSpPr>
            <a:spLocks noGrp="1"/>
          </p:cNvSpPr>
          <p:nvPr>
            <p:ph type="body" sz="quarter" idx="3"/>
          </p:nvPr>
        </p:nvSpPr>
        <p:spPr>
          <a:xfrm>
            <a:off x="992188" y="3228975"/>
            <a:ext cx="7942262" cy="3059113"/>
          </a:xfrm>
          <a:prstGeom prst="rect">
            <a:avLst/>
          </a:prstGeom>
        </p:spPr>
        <p:txBody>
          <a:bodyPr vert="horz" lIns="91440" tIns="45720" rIns="91440" bIns="45720" rtlCol="0"/>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p>
        </p:txBody>
      </p:sp>
      <p:sp>
        <p:nvSpPr>
          <p:cNvPr id="6" name="Pladsholder til sidefod 5"/>
          <p:cNvSpPr>
            <a:spLocks noGrp="1"/>
          </p:cNvSpPr>
          <p:nvPr>
            <p:ph type="ftr" sz="quarter" idx="4"/>
          </p:nvPr>
        </p:nvSpPr>
        <p:spPr>
          <a:xfrm>
            <a:off x="0" y="6456363"/>
            <a:ext cx="4302125" cy="339725"/>
          </a:xfrm>
          <a:prstGeom prst="rect">
            <a:avLst/>
          </a:prstGeom>
        </p:spPr>
        <p:txBody>
          <a:bodyPr vert="horz" lIns="91440" tIns="45720" rIns="91440" bIns="45720" rtlCol="0" anchor="b"/>
          <a:lstStyle>
            <a:lvl1pPr algn="l" eaLnBrk="1" hangingPunct="1">
              <a:defRPr sz="1200">
                <a:latin typeface="Futura Md BT" pitchFamily="34" charset="0"/>
                <a:cs typeface="Arial" charset="0"/>
              </a:defRPr>
            </a:lvl1pPr>
          </a:lstStyle>
          <a:p>
            <a:pPr>
              <a:defRPr/>
            </a:pPr>
            <a:endParaRPr lang="da-DK"/>
          </a:p>
        </p:txBody>
      </p:sp>
      <p:sp>
        <p:nvSpPr>
          <p:cNvPr id="7" name="Pladsholder til diasnummer 6"/>
          <p:cNvSpPr>
            <a:spLocks noGrp="1"/>
          </p:cNvSpPr>
          <p:nvPr>
            <p:ph type="sldNum" sz="quarter" idx="5"/>
          </p:nvPr>
        </p:nvSpPr>
        <p:spPr>
          <a:xfrm>
            <a:off x="5622925" y="6456363"/>
            <a:ext cx="4302125" cy="3397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E4B619D-7B7B-48A1-B2ED-78DBF418F988}" type="slidenum">
              <a:rPr lang="da-DK" altLang="da-DK"/>
              <a:pPr>
                <a:defRPr/>
              </a:pPr>
              <a:t>‹nr.›</a:t>
            </a:fld>
            <a:endParaRPr lang="da-DK" altLang="da-DK"/>
          </a:p>
        </p:txBody>
      </p:sp>
    </p:spTree>
    <p:extLst>
      <p:ext uri="{BB962C8B-B14F-4D97-AF65-F5344CB8AC3E}">
        <p14:creationId xmlns:p14="http://schemas.microsoft.com/office/powerpoint/2010/main" val="324161062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Pladsholder til diasbillede 1"/>
          <p:cNvSpPr>
            <a:spLocks noGrp="1" noRot="1" noChangeAspect="1" noTextEdit="1"/>
          </p:cNvSpPr>
          <p:nvPr>
            <p:ph type="sldImg"/>
          </p:nvPr>
        </p:nvSpPr>
        <p:spPr>
          <a:ln/>
        </p:spPr>
      </p:sp>
      <p:sp>
        <p:nvSpPr>
          <p:cNvPr id="102403" name="Pladsholder til noter 2"/>
          <p:cNvSpPr>
            <a:spLocks noGrp="1"/>
          </p:cNvSpPr>
          <p:nvPr>
            <p:ph type="body" idx="1"/>
          </p:nvPr>
        </p:nvSpPr>
        <p:spPr>
          <a:noFill/>
        </p:spPr>
        <p:txBody>
          <a:bodyPr/>
          <a:lstStyle/>
          <a:p>
            <a:pPr eaLnBrk="1" hangingPunct="1"/>
            <a:endParaRPr lang="da-DK" smtClean="0"/>
          </a:p>
        </p:txBody>
      </p:sp>
      <p:sp>
        <p:nvSpPr>
          <p:cNvPr id="102404" name="Pladsholder til diasnummer 3"/>
          <p:cNvSpPr>
            <a:spLocks noGrp="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34FA627-32D4-4695-8D4A-F0B80C684C78}" type="slidenum">
              <a:rPr lang="da-DK" sz="1200" smtClean="0">
                <a:solidFill>
                  <a:srgbClr val="000000"/>
                </a:solidFill>
              </a:rPr>
              <a:pPr eaLnBrk="1" hangingPunct="1"/>
              <a:t>18</a:t>
            </a:fld>
            <a:endParaRPr lang="da-DK" sz="1200" smtClean="0">
              <a:solidFill>
                <a:srgbClr val="000000"/>
              </a:solidFill>
            </a:endParaRPr>
          </a:p>
        </p:txBody>
      </p:sp>
    </p:spTree>
    <p:extLst>
      <p:ext uri="{BB962C8B-B14F-4D97-AF65-F5344CB8AC3E}">
        <p14:creationId xmlns:p14="http://schemas.microsoft.com/office/powerpoint/2010/main" val="3385741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lvl1pPr fontAlgn="base">
              <a:spcBef>
                <a:spcPct val="0"/>
              </a:spcBef>
              <a:spcAft>
                <a:spcPct val="0"/>
              </a:spcAft>
              <a:defRPr>
                <a:latin typeface="Futura Md BT" pitchFamily="34" charset="0"/>
                <a:cs typeface="Arial" charset="0"/>
              </a:defRPr>
            </a:lvl1pPr>
          </a:lstStyle>
          <a:p>
            <a:pPr>
              <a:defRPr/>
            </a:pPr>
            <a:fld id="{B9B09D7C-CD08-4C09-B11F-31DF11826012}" type="datetimeFigureOut">
              <a:rPr lang="da-DK"/>
              <a:pPr>
                <a:defRPr/>
              </a:pPr>
              <a:t>26-10-2016</a:t>
            </a:fld>
            <a:endParaRPr lang="da-DK"/>
          </a:p>
        </p:txBody>
      </p:sp>
      <p:sp>
        <p:nvSpPr>
          <p:cNvPr id="5" name="Pladsholder til sidefod 4"/>
          <p:cNvSpPr>
            <a:spLocks noGrp="1"/>
          </p:cNvSpPr>
          <p:nvPr>
            <p:ph type="ftr" sz="quarter" idx="11"/>
          </p:nvPr>
        </p:nvSpPr>
        <p:spPr/>
        <p:txBody>
          <a:bodyPr/>
          <a:lstStyle>
            <a:lvl1pPr fontAlgn="base">
              <a:spcBef>
                <a:spcPct val="0"/>
              </a:spcBef>
              <a:spcAft>
                <a:spcPct val="0"/>
              </a:spcAft>
              <a:defRPr>
                <a:latin typeface="Futura Md BT" pitchFamily="34" charset="0"/>
                <a:cs typeface="Arial" charset="0"/>
              </a:defRPr>
            </a:lvl1pPr>
          </a:lstStyle>
          <a:p>
            <a:pPr>
              <a:defRPr/>
            </a:pPr>
            <a:endParaRPr lang="da-DK"/>
          </a:p>
        </p:txBody>
      </p:sp>
      <p:sp>
        <p:nvSpPr>
          <p:cNvPr id="6" name="Pladsholder til diasnummer 5"/>
          <p:cNvSpPr>
            <a:spLocks noGrp="1"/>
          </p:cNvSpPr>
          <p:nvPr>
            <p:ph type="sldNum" sz="quarter" idx="12"/>
          </p:nvPr>
        </p:nvSpPr>
        <p:spPr/>
        <p:txBody>
          <a:bodyPr/>
          <a:lstStyle>
            <a:lvl1pPr>
              <a:defRPr>
                <a:latin typeface="Futura Md BT"/>
              </a:defRPr>
            </a:lvl1pPr>
          </a:lstStyle>
          <a:p>
            <a:pPr>
              <a:defRPr/>
            </a:pPr>
            <a:fld id="{2565BB35-957A-4F3F-916E-D2A68F80E3A0}" type="slidenum">
              <a:rPr lang="da-DK" altLang="da-DK"/>
              <a:pPr>
                <a:defRPr/>
              </a:pPr>
              <a:t>‹nr.›</a:t>
            </a:fld>
            <a:endParaRPr lang="da-DK" altLang="da-DK"/>
          </a:p>
        </p:txBody>
      </p:sp>
    </p:spTree>
    <p:extLst>
      <p:ext uri="{BB962C8B-B14F-4D97-AF65-F5344CB8AC3E}">
        <p14:creationId xmlns:p14="http://schemas.microsoft.com/office/powerpoint/2010/main" val="897175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fontAlgn="base">
              <a:spcBef>
                <a:spcPct val="0"/>
              </a:spcBef>
              <a:spcAft>
                <a:spcPct val="0"/>
              </a:spcAft>
              <a:defRPr>
                <a:latin typeface="Futura Md BT" pitchFamily="34" charset="0"/>
                <a:cs typeface="Arial" charset="0"/>
              </a:defRPr>
            </a:lvl1pPr>
          </a:lstStyle>
          <a:p>
            <a:pPr>
              <a:defRPr/>
            </a:pPr>
            <a:fld id="{7FDAA4EF-7CCD-4E74-A755-707C9AB6BB7D}" type="datetimeFigureOut">
              <a:rPr lang="da-DK"/>
              <a:pPr>
                <a:defRPr/>
              </a:pPr>
              <a:t>26-10-2016</a:t>
            </a:fld>
            <a:endParaRPr lang="da-DK"/>
          </a:p>
        </p:txBody>
      </p:sp>
      <p:sp>
        <p:nvSpPr>
          <p:cNvPr id="5" name="Pladsholder til sidefod 4"/>
          <p:cNvSpPr>
            <a:spLocks noGrp="1"/>
          </p:cNvSpPr>
          <p:nvPr>
            <p:ph type="ftr" sz="quarter" idx="11"/>
          </p:nvPr>
        </p:nvSpPr>
        <p:spPr/>
        <p:txBody>
          <a:bodyPr/>
          <a:lstStyle>
            <a:lvl1pPr fontAlgn="base">
              <a:spcBef>
                <a:spcPct val="0"/>
              </a:spcBef>
              <a:spcAft>
                <a:spcPct val="0"/>
              </a:spcAft>
              <a:defRPr>
                <a:latin typeface="Futura Md BT" pitchFamily="34" charset="0"/>
                <a:cs typeface="Arial" charset="0"/>
              </a:defRPr>
            </a:lvl1pPr>
          </a:lstStyle>
          <a:p>
            <a:pPr>
              <a:defRPr/>
            </a:pPr>
            <a:endParaRPr lang="da-DK"/>
          </a:p>
        </p:txBody>
      </p:sp>
      <p:sp>
        <p:nvSpPr>
          <p:cNvPr id="6" name="Pladsholder til diasnummer 5"/>
          <p:cNvSpPr>
            <a:spLocks noGrp="1"/>
          </p:cNvSpPr>
          <p:nvPr>
            <p:ph type="sldNum" sz="quarter" idx="12"/>
          </p:nvPr>
        </p:nvSpPr>
        <p:spPr/>
        <p:txBody>
          <a:bodyPr/>
          <a:lstStyle>
            <a:lvl1pPr>
              <a:defRPr>
                <a:latin typeface="Futura Md BT"/>
              </a:defRPr>
            </a:lvl1pPr>
          </a:lstStyle>
          <a:p>
            <a:pPr>
              <a:defRPr/>
            </a:pPr>
            <a:fld id="{EB70C93A-FDA1-427A-9D5D-D2318031E60C}" type="slidenum">
              <a:rPr lang="da-DK" altLang="da-DK"/>
              <a:pPr>
                <a:defRPr/>
              </a:pPr>
              <a:t>‹nr.›</a:t>
            </a:fld>
            <a:endParaRPr lang="da-DK" altLang="da-DK"/>
          </a:p>
        </p:txBody>
      </p:sp>
    </p:spTree>
    <p:extLst>
      <p:ext uri="{BB962C8B-B14F-4D97-AF65-F5344CB8AC3E}">
        <p14:creationId xmlns:p14="http://schemas.microsoft.com/office/powerpoint/2010/main" val="3564896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fontAlgn="base">
              <a:spcBef>
                <a:spcPct val="0"/>
              </a:spcBef>
              <a:spcAft>
                <a:spcPct val="0"/>
              </a:spcAft>
              <a:defRPr>
                <a:latin typeface="Futura Md BT" pitchFamily="34" charset="0"/>
                <a:cs typeface="Arial" charset="0"/>
              </a:defRPr>
            </a:lvl1pPr>
          </a:lstStyle>
          <a:p>
            <a:pPr>
              <a:defRPr/>
            </a:pPr>
            <a:fld id="{DE5072E6-5186-4A59-BD3E-157F595ED182}" type="datetimeFigureOut">
              <a:rPr lang="da-DK"/>
              <a:pPr>
                <a:defRPr/>
              </a:pPr>
              <a:t>26-10-2016</a:t>
            </a:fld>
            <a:endParaRPr lang="da-DK"/>
          </a:p>
        </p:txBody>
      </p:sp>
      <p:sp>
        <p:nvSpPr>
          <p:cNvPr id="5" name="Pladsholder til sidefod 4"/>
          <p:cNvSpPr>
            <a:spLocks noGrp="1"/>
          </p:cNvSpPr>
          <p:nvPr>
            <p:ph type="ftr" sz="quarter" idx="11"/>
          </p:nvPr>
        </p:nvSpPr>
        <p:spPr/>
        <p:txBody>
          <a:bodyPr/>
          <a:lstStyle>
            <a:lvl1pPr fontAlgn="base">
              <a:spcBef>
                <a:spcPct val="0"/>
              </a:spcBef>
              <a:spcAft>
                <a:spcPct val="0"/>
              </a:spcAft>
              <a:defRPr>
                <a:latin typeface="Futura Md BT" pitchFamily="34" charset="0"/>
                <a:cs typeface="Arial" charset="0"/>
              </a:defRPr>
            </a:lvl1pPr>
          </a:lstStyle>
          <a:p>
            <a:pPr>
              <a:defRPr/>
            </a:pPr>
            <a:endParaRPr lang="da-DK"/>
          </a:p>
        </p:txBody>
      </p:sp>
      <p:sp>
        <p:nvSpPr>
          <p:cNvPr id="6" name="Pladsholder til diasnummer 5"/>
          <p:cNvSpPr>
            <a:spLocks noGrp="1"/>
          </p:cNvSpPr>
          <p:nvPr>
            <p:ph type="sldNum" sz="quarter" idx="12"/>
          </p:nvPr>
        </p:nvSpPr>
        <p:spPr/>
        <p:txBody>
          <a:bodyPr/>
          <a:lstStyle>
            <a:lvl1pPr>
              <a:defRPr>
                <a:latin typeface="Futura Md BT"/>
              </a:defRPr>
            </a:lvl1pPr>
          </a:lstStyle>
          <a:p>
            <a:pPr>
              <a:defRPr/>
            </a:pPr>
            <a:fld id="{2D4E2046-8106-44BC-A9F5-854DA9B6A55C}" type="slidenum">
              <a:rPr lang="da-DK" altLang="da-DK"/>
              <a:pPr>
                <a:defRPr/>
              </a:pPr>
              <a:t>‹nr.›</a:t>
            </a:fld>
            <a:endParaRPr lang="da-DK" altLang="da-DK"/>
          </a:p>
        </p:txBody>
      </p:sp>
    </p:spTree>
    <p:extLst>
      <p:ext uri="{BB962C8B-B14F-4D97-AF65-F5344CB8AC3E}">
        <p14:creationId xmlns:p14="http://schemas.microsoft.com/office/powerpoint/2010/main" val="26366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fontAlgn="base">
              <a:spcBef>
                <a:spcPct val="0"/>
              </a:spcBef>
              <a:spcAft>
                <a:spcPct val="0"/>
              </a:spcAft>
              <a:defRPr>
                <a:latin typeface="Futura Md BT" pitchFamily="34" charset="0"/>
                <a:cs typeface="Arial" charset="0"/>
              </a:defRPr>
            </a:lvl1pPr>
          </a:lstStyle>
          <a:p>
            <a:pPr>
              <a:defRPr/>
            </a:pPr>
            <a:fld id="{05EA06C0-8F08-4037-AA00-95FF8C6E7FFA}" type="datetimeFigureOut">
              <a:rPr lang="da-DK"/>
              <a:pPr>
                <a:defRPr/>
              </a:pPr>
              <a:t>26-10-2016</a:t>
            </a:fld>
            <a:endParaRPr lang="da-DK"/>
          </a:p>
        </p:txBody>
      </p:sp>
      <p:sp>
        <p:nvSpPr>
          <p:cNvPr id="5" name="Pladsholder til sidefod 4"/>
          <p:cNvSpPr>
            <a:spLocks noGrp="1"/>
          </p:cNvSpPr>
          <p:nvPr>
            <p:ph type="ftr" sz="quarter" idx="11"/>
          </p:nvPr>
        </p:nvSpPr>
        <p:spPr/>
        <p:txBody>
          <a:bodyPr/>
          <a:lstStyle>
            <a:lvl1pPr fontAlgn="base">
              <a:spcBef>
                <a:spcPct val="0"/>
              </a:spcBef>
              <a:spcAft>
                <a:spcPct val="0"/>
              </a:spcAft>
              <a:defRPr>
                <a:latin typeface="Futura Md BT" pitchFamily="34" charset="0"/>
                <a:cs typeface="Arial" charset="0"/>
              </a:defRPr>
            </a:lvl1pPr>
          </a:lstStyle>
          <a:p>
            <a:pPr>
              <a:defRPr/>
            </a:pPr>
            <a:endParaRPr lang="da-DK"/>
          </a:p>
        </p:txBody>
      </p:sp>
      <p:sp>
        <p:nvSpPr>
          <p:cNvPr id="6" name="Pladsholder til diasnummer 5"/>
          <p:cNvSpPr>
            <a:spLocks noGrp="1"/>
          </p:cNvSpPr>
          <p:nvPr>
            <p:ph type="sldNum" sz="quarter" idx="12"/>
          </p:nvPr>
        </p:nvSpPr>
        <p:spPr/>
        <p:txBody>
          <a:bodyPr/>
          <a:lstStyle>
            <a:lvl1pPr>
              <a:defRPr>
                <a:latin typeface="Futura Md BT"/>
              </a:defRPr>
            </a:lvl1pPr>
          </a:lstStyle>
          <a:p>
            <a:pPr>
              <a:defRPr/>
            </a:pPr>
            <a:fld id="{0BE3DD90-3AE5-441A-AE5E-FBF110E691DF}" type="slidenum">
              <a:rPr lang="da-DK" altLang="da-DK"/>
              <a:pPr>
                <a:defRPr/>
              </a:pPr>
              <a:t>‹nr.›</a:t>
            </a:fld>
            <a:endParaRPr lang="da-DK" altLang="da-DK"/>
          </a:p>
        </p:txBody>
      </p:sp>
    </p:spTree>
    <p:extLst>
      <p:ext uri="{BB962C8B-B14F-4D97-AF65-F5344CB8AC3E}">
        <p14:creationId xmlns:p14="http://schemas.microsoft.com/office/powerpoint/2010/main" val="4125626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lvl1pPr fontAlgn="base">
              <a:spcBef>
                <a:spcPct val="0"/>
              </a:spcBef>
              <a:spcAft>
                <a:spcPct val="0"/>
              </a:spcAft>
              <a:defRPr>
                <a:latin typeface="Futura Md BT" pitchFamily="34" charset="0"/>
                <a:cs typeface="Arial" charset="0"/>
              </a:defRPr>
            </a:lvl1pPr>
          </a:lstStyle>
          <a:p>
            <a:pPr>
              <a:defRPr/>
            </a:pPr>
            <a:fld id="{F3E6860A-AAF5-49DE-A2FE-2BD9090003B3}" type="datetimeFigureOut">
              <a:rPr lang="da-DK"/>
              <a:pPr>
                <a:defRPr/>
              </a:pPr>
              <a:t>26-10-2016</a:t>
            </a:fld>
            <a:endParaRPr lang="da-DK"/>
          </a:p>
        </p:txBody>
      </p:sp>
      <p:sp>
        <p:nvSpPr>
          <p:cNvPr id="5" name="Pladsholder til sidefod 4"/>
          <p:cNvSpPr>
            <a:spLocks noGrp="1"/>
          </p:cNvSpPr>
          <p:nvPr>
            <p:ph type="ftr" sz="quarter" idx="11"/>
          </p:nvPr>
        </p:nvSpPr>
        <p:spPr/>
        <p:txBody>
          <a:bodyPr/>
          <a:lstStyle>
            <a:lvl1pPr fontAlgn="base">
              <a:spcBef>
                <a:spcPct val="0"/>
              </a:spcBef>
              <a:spcAft>
                <a:spcPct val="0"/>
              </a:spcAft>
              <a:defRPr>
                <a:latin typeface="Futura Md BT" pitchFamily="34" charset="0"/>
                <a:cs typeface="Arial" charset="0"/>
              </a:defRPr>
            </a:lvl1pPr>
          </a:lstStyle>
          <a:p>
            <a:pPr>
              <a:defRPr/>
            </a:pPr>
            <a:endParaRPr lang="da-DK"/>
          </a:p>
        </p:txBody>
      </p:sp>
      <p:sp>
        <p:nvSpPr>
          <p:cNvPr id="6" name="Pladsholder til diasnummer 5"/>
          <p:cNvSpPr>
            <a:spLocks noGrp="1"/>
          </p:cNvSpPr>
          <p:nvPr>
            <p:ph type="sldNum" sz="quarter" idx="12"/>
          </p:nvPr>
        </p:nvSpPr>
        <p:spPr/>
        <p:txBody>
          <a:bodyPr/>
          <a:lstStyle>
            <a:lvl1pPr>
              <a:defRPr>
                <a:latin typeface="Futura Md BT"/>
              </a:defRPr>
            </a:lvl1pPr>
          </a:lstStyle>
          <a:p>
            <a:pPr>
              <a:defRPr/>
            </a:pPr>
            <a:fld id="{3943D7B0-4D18-409A-9813-218E5D78A2E1}" type="slidenum">
              <a:rPr lang="da-DK" altLang="da-DK"/>
              <a:pPr>
                <a:defRPr/>
              </a:pPr>
              <a:t>‹nr.›</a:t>
            </a:fld>
            <a:endParaRPr lang="da-DK" altLang="da-DK"/>
          </a:p>
        </p:txBody>
      </p:sp>
    </p:spTree>
    <p:extLst>
      <p:ext uri="{BB962C8B-B14F-4D97-AF65-F5344CB8AC3E}">
        <p14:creationId xmlns:p14="http://schemas.microsoft.com/office/powerpoint/2010/main" val="1498865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fontAlgn="base">
              <a:spcBef>
                <a:spcPct val="0"/>
              </a:spcBef>
              <a:spcAft>
                <a:spcPct val="0"/>
              </a:spcAft>
              <a:defRPr>
                <a:latin typeface="Futura Md BT" pitchFamily="34" charset="0"/>
                <a:cs typeface="Arial" charset="0"/>
              </a:defRPr>
            </a:lvl1pPr>
          </a:lstStyle>
          <a:p>
            <a:pPr>
              <a:defRPr/>
            </a:pPr>
            <a:fld id="{EBCBD346-D889-4469-A2EF-785570E5A653}" type="datetimeFigureOut">
              <a:rPr lang="da-DK"/>
              <a:pPr>
                <a:defRPr/>
              </a:pPr>
              <a:t>26-10-2016</a:t>
            </a:fld>
            <a:endParaRPr lang="da-DK"/>
          </a:p>
        </p:txBody>
      </p:sp>
      <p:sp>
        <p:nvSpPr>
          <p:cNvPr id="6" name="Pladsholder til sidefod 5"/>
          <p:cNvSpPr>
            <a:spLocks noGrp="1"/>
          </p:cNvSpPr>
          <p:nvPr>
            <p:ph type="ftr" sz="quarter" idx="11"/>
          </p:nvPr>
        </p:nvSpPr>
        <p:spPr/>
        <p:txBody>
          <a:bodyPr/>
          <a:lstStyle>
            <a:lvl1pPr fontAlgn="base">
              <a:spcBef>
                <a:spcPct val="0"/>
              </a:spcBef>
              <a:spcAft>
                <a:spcPct val="0"/>
              </a:spcAft>
              <a:defRPr>
                <a:latin typeface="Futura Md BT" pitchFamily="34" charset="0"/>
                <a:cs typeface="Arial" charset="0"/>
              </a:defRPr>
            </a:lvl1pPr>
          </a:lstStyle>
          <a:p>
            <a:pPr>
              <a:defRPr/>
            </a:pPr>
            <a:endParaRPr lang="da-DK"/>
          </a:p>
        </p:txBody>
      </p:sp>
      <p:sp>
        <p:nvSpPr>
          <p:cNvPr id="7" name="Pladsholder til diasnummer 6"/>
          <p:cNvSpPr>
            <a:spLocks noGrp="1"/>
          </p:cNvSpPr>
          <p:nvPr>
            <p:ph type="sldNum" sz="quarter" idx="12"/>
          </p:nvPr>
        </p:nvSpPr>
        <p:spPr/>
        <p:txBody>
          <a:bodyPr/>
          <a:lstStyle>
            <a:lvl1pPr>
              <a:defRPr>
                <a:latin typeface="Futura Md BT"/>
              </a:defRPr>
            </a:lvl1pPr>
          </a:lstStyle>
          <a:p>
            <a:pPr>
              <a:defRPr/>
            </a:pPr>
            <a:fld id="{89309FA2-80DB-4D16-A67A-8114CACB6F67}" type="slidenum">
              <a:rPr lang="da-DK" altLang="da-DK"/>
              <a:pPr>
                <a:defRPr/>
              </a:pPr>
              <a:t>‹nr.›</a:t>
            </a:fld>
            <a:endParaRPr lang="da-DK" altLang="da-DK"/>
          </a:p>
        </p:txBody>
      </p:sp>
    </p:spTree>
    <p:extLst>
      <p:ext uri="{BB962C8B-B14F-4D97-AF65-F5344CB8AC3E}">
        <p14:creationId xmlns:p14="http://schemas.microsoft.com/office/powerpoint/2010/main" val="3203401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fontAlgn="base">
              <a:spcBef>
                <a:spcPct val="0"/>
              </a:spcBef>
              <a:spcAft>
                <a:spcPct val="0"/>
              </a:spcAft>
              <a:defRPr>
                <a:latin typeface="Futura Md BT" pitchFamily="34" charset="0"/>
                <a:cs typeface="Arial" charset="0"/>
              </a:defRPr>
            </a:lvl1pPr>
          </a:lstStyle>
          <a:p>
            <a:pPr>
              <a:defRPr/>
            </a:pPr>
            <a:fld id="{89EA6A4A-85E5-45C0-878E-FB57AFB51F3B}" type="datetimeFigureOut">
              <a:rPr lang="da-DK"/>
              <a:pPr>
                <a:defRPr/>
              </a:pPr>
              <a:t>26-10-2016</a:t>
            </a:fld>
            <a:endParaRPr lang="da-DK"/>
          </a:p>
        </p:txBody>
      </p:sp>
      <p:sp>
        <p:nvSpPr>
          <p:cNvPr id="8" name="Pladsholder til sidefod 7"/>
          <p:cNvSpPr>
            <a:spLocks noGrp="1"/>
          </p:cNvSpPr>
          <p:nvPr>
            <p:ph type="ftr" sz="quarter" idx="11"/>
          </p:nvPr>
        </p:nvSpPr>
        <p:spPr/>
        <p:txBody>
          <a:bodyPr/>
          <a:lstStyle>
            <a:lvl1pPr fontAlgn="base">
              <a:spcBef>
                <a:spcPct val="0"/>
              </a:spcBef>
              <a:spcAft>
                <a:spcPct val="0"/>
              </a:spcAft>
              <a:defRPr>
                <a:latin typeface="Futura Md BT" pitchFamily="34" charset="0"/>
                <a:cs typeface="Arial" charset="0"/>
              </a:defRPr>
            </a:lvl1pPr>
          </a:lstStyle>
          <a:p>
            <a:pPr>
              <a:defRPr/>
            </a:pPr>
            <a:endParaRPr lang="da-DK"/>
          </a:p>
        </p:txBody>
      </p:sp>
      <p:sp>
        <p:nvSpPr>
          <p:cNvPr id="9" name="Pladsholder til diasnummer 8"/>
          <p:cNvSpPr>
            <a:spLocks noGrp="1"/>
          </p:cNvSpPr>
          <p:nvPr>
            <p:ph type="sldNum" sz="quarter" idx="12"/>
          </p:nvPr>
        </p:nvSpPr>
        <p:spPr/>
        <p:txBody>
          <a:bodyPr/>
          <a:lstStyle>
            <a:lvl1pPr>
              <a:defRPr>
                <a:latin typeface="Futura Md BT"/>
              </a:defRPr>
            </a:lvl1pPr>
          </a:lstStyle>
          <a:p>
            <a:pPr>
              <a:defRPr/>
            </a:pPr>
            <a:fld id="{D4472F01-5F05-42B2-9DCD-8ADB79B3BE7A}" type="slidenum">
              <a:rPr lang="da-DK" altLang="da-DK"/>
              <a:pPr>
                <a:defRPr/>
              </a:pPr>
              <a:t>‹nr.›</a:t>
            </a:fld>
            <a:endParaRPr lang="da-DK" altLang="da-DK"/>
          </a:p>
        </p:txBody>
      </p:sp>
    </p:spTree>
    <p:extLst>
      <p:ext uri="{BB962C8B-B14F-4D97-AF65-F5344CB8AC3E}">
        <p14:creationId xmlns:p14="http://schemas.microsoft.com/office/powerpoint/2010/main" val="2653953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lvl1pPr fontAlgn="base">
              <a:spcBef>
                <a:spcPct val="0"/>
              </a:spcBef>
              <a:spcAft>
                <a:spcPct val="0"/>
              </a:spcAft>
              <a:defRPr>
                <a:latin typeface="Futura Md BT" pitchFamily="34" charset="0"/>
                <a:cs typeface="Arial" charset="0"/>
              </a:defRPr>
            </a:lvl1pPr>
          </a:lstStyle>
          <a:p>
            <a:pPr>
              <a:defRPr/>
            </a:pPr>
            <a:fld id="{3A8D8066-C182-46B2-ADEE-EEDF76DE143B}" type="datetimeFigureOut">
              <a:rPr lang="da-DK"/>
              <a:pPr>
                <a:defRPr/>
              </a:pPr>
              <a:t>26-10-2016</a:t>
            </a:fld>
            <a:endParaRPr lang="da-DK"/>
          </a:p>
        </p:txBody>
      </p:sp>
      <p:sp>
        <p:nvSpPr>
          <p:cNvPr id="4" name="Pladsholder til sidefod 3"/>
          <p:cNvSpPr>
            <a:spLocks noGrp="1"/>
          </p:cNvSpPr>
          <p:nvPr>
            <p:ph type="ftr" sz="quarter" idx="11"/>
          </p:nvPr>
        </p:nvSpPr>
        <p:spPr/>
        <p:txBody>
          <a:bodyPr/>
          <a:lstStyle>
            <a:lvl1pPr fontAlgn="base">
              <a:spcBef>
                <a:spcPct val="0"/>
              </a:spcBef>
              <a:spcAft>
                <a:spcPct val="0"/>
              </a:spcAft>
              <a:defRPr>
                <a:latin typeface="Futura Md BT" pitchFamily="34" charset="0"/>
                <a:cs typeface="Arial" charset="0"/>
              </a:defRPr>
            </a:lvl1pPr>
          </a:lstStyle>
          <a:p>
            <a:pPr>
              <a:defRPr/>
            </a:pPr>
            <a:endParaRPr lang="da-DK"/>
          </a:p>
        </p:txBody>
      </p:sp>
      <p:sp>
        <p:nvSpPr>
          <p:cNvPr id="5" name="Pladsholder til diasnummer 4"/>
          <p:cNvSpPr>
            <a:spLocks noGrp="1"/>
          </p:cNvSpPr>
          <p:nvPr>
            <p:ph type="sldNum" sz="quarter" idx="12"/>
          </p:nvPr>
        </p:nvSpPr>
        <p:spPr/>
        <p:txBody>
          <a:bodyPr/>
          <a:lstStyle>
            <a:lvl1pPr>
              <a:defRPr>
                <a:latin typeface="Futura Md BT"/>
              </a:defRPr>
            </a:lvl1pPr>
          </a:lstStyle>
          <a:p>
            <a:pPr>
              <a:defRPr/>
            </a:pPr>
            <a:fld id="{BA9EF414-5707-4329-87BB-72BF2D6B5DD2}" type="slidenum">
              <a:rPr lang="da-DK" altLang="da-DK"/>
              <a:pPr>
                <a:defRPr/>
              </a:pPr>
              <a:t>‹nr.›</a:t>
            </a:fld>
            <a:endParaRPr lang="da-DK" altLang="da-DK"/>
          </a:p>
        </p:txBody>
      </p:sp>
    </p:spTree>
    <p:extLst>
      <p:ext uri="{BB962C8B-B14F-4D97-AF65-F5344CB8AC3E}">
        <p14:creationId xmlns:p14="http://schemas.microsoft.com/office/powerpoint/2010/main" val="521019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fontAlgn="base">
              <a:spcBef>
                <a:spcPct val="0"/>
              </a:spcBef>
              <a:spcAft>
                <a:spcPct val="0"/>
              </a:spcAft>
              <a:defRPr>
                <a:latin typeface="Futura Md BT" pitchFamily="34" charset="0"/>
                <a:cs typeface="Arial" charset="0"/>
              </a:defRPr>
            </a:lvl1pPr>
          </a:lstStyle>
          <a:p>
            <a:pPr>
              <a:defRPr/>
            </a:pPr>
            <a:fld id="{EE983F3C-C0C7-4A43-9622-23ECA96A7429}" type="datetimeFigureOut">
              <a:rPr lang="da-DK"/>
              <a:pPr>
                <a:defRPr/>
              </a:pPr>
              <a:t>26-10-2016</a:t>
            </a:fld>
            <a:endParaRPr lang="da-DK"/>
          </a:p>
        </p:txBody>
      </p:sp>
      <p:sp>
        <p:nvSpPr>
          <p:cNvPr id="3" name="Pladsholder til sidefod 2"/>
          <p:cNvSpPr>
            <a:spLocks noGrp="1"/>
          </p:cNvSpPr>
          <p:nvPr>
            <p:ph type="ftr" sz="quarter" idx="11"/>
          </p:nvPr>
        </p:nvSpPr>
        <p:spPr/>
        <p:txBody>
          <a:bodyPr/>
          <a:lstStyle>
            <a:lvl1pPr fontAlgn="base">
              <a:spcBef>
                <a:spcPct val="0"/>
              </a:spcBef>
              <a:spcAft>
                <a:spcPct val="0"/>
              </a:spcAft>
              <a:defRPr>
                <a:latin typeface="Futura Md BT" pitchFamily="34" charset="0"/>
                <a:cs typeface="Arial" charset="0"/>
              </a:defRPr>
            </a:lvl1pPr>
          </a:lstStyle>
          <a:p>
            <a:pPr>
              <a:defRPr/>
            </a:pPr>
            <a:endParaRPr lang="da-DK"/>
          </a:p>
        </p:txBody>
      </p:sp>
      <p:sp>
        <p:nvSpPr>
          <p:cNvPr id="4" name="Pladsholder til diasnummer 3"/>
          <p:cNvSpPr>
            <a:spLocks noGrp="1"/>
          </p:cNvSpPr>
          <p:nvPr>
            <p:ph type="sldNum" sz="quarter" idx="12"/>
          </p:nvPr>
        </p:nvSpPr>
        <p:spPr/>
        <p:txBody>
          <a:bodyPr/>
          <a:lstStyle>
            <a:lvl1pPr>
              <a:defRPr>
                <a:latin typeface="Futura Md BT"/>
              </a:defRPr>
            </a:lvl1pPr>
          </a:lstStyle>
          <a:p>
            <a:pPr>
              <a:defRPr/>
            </a:pPr>
            <a:fld id="{C4761067-1F47-4605-8CAF-EA2ACD403C5B}" type="slidenum">
              <a:rPr lang="da-DK" altLang="da-DK"/>
              <a:pPr>
                <a:defRPr/>
              </a:pPr>
              <a:t>‹nr.›</a:t>
            </a:fld>
            <a:endParaRPr lang="da-DK" altLang="da-DK"/>
          </a:p>
        </p:txBody>
      </p:sp>
    </p:spTree>
    <p:extLst>
      <p:ext uri="{BB962C8B-B14F-4D97-AF65-F5344CB8AC3E}">
        <p14:creationId xmlns:p14="http://schemas.microsoft.com/office/powerpoint/2010/main" val="1729937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fontAlgn="base">
              <a:spcBef>
                <a:spcPct val="0"/>
              </a:spcBef>
              <a:spcAft>
                <a:spcPct val="0"/>
              </a:spcAft>
              <a:defRPr>
                <a:latin typeface="Futura Md BT" pitchFamily="34" charset="0"/>
                <a:cs typeface="Arial" charset="0"/>
              </a:defRPr>
            </a:lvl1pPr>
          </a:lstStyle>
          <a:p>
            <a:pPr>
              <a:defRPr/>
            </a:pPr>
            <a:fld id="{5B1DF77B-43EA-4B59-B00B-205DB288C079}" type="datetimeFigureOut">
              <a:rPr lang="da-DK"/>
              <a:pPr>
                <a:defRPr/>
              </a:pPr>
              <a:t>26-10-2016</a:t>
            </a:fld>
            <a:endParaRPr lang="da-DK"/>
          </a:p>
        </p:txBody>
      </p:sp>
      <p:sp>
        <p:nvSpPr>
          <p:cNvPr id="6" name="Pladsholder til sidefod 5"/>
          <p:cNvSpPr>
            <a:spLocks noGrp="1"/>
          </p:cNvSpPr>
          <p:nvPr>
            <p:ph type="ftr" sz="quarter" idx="11"/>
          </p:nvPr>
        </p:nvSpPr>
        <p:spPr/>
        <p:txBody>
          <a:bodyPr/>
          <a:lstStyle>
            <a:lvl1pPr fontAlgn="base">
              <a:spcBef>
                <a:spcPct val="0"/>
              </a:spcBef>
              <a:spcAft>
                <a:spcPct val="0"/>
              </a:spcAft>
              <a:defRPr>
                <a:latin typeface="Futura Md BT" pitchFamily="34" charset="0"/>
                <a:cs typeface="Arial" charset="0"/>
              </a:defRPr>
            </a:lvl1pPr>
          </a:lstStyle>
          <a:p>
            <a:pPr>
              <a:defRPr/>
            </a:pPr>
            <a:endParaRPr lang="da-DK"/>
          </a:p>
        </p:txBody>
      </p:sp>
      <p:sp>
        <p:nvSpPr>
          <p:cNvPr id="7" name="Pladsholder til diasnummer 6"/>
          <p:cNvSpPr>
            <a:spLocks noGrp="1"/>
          </p:cNvSpPr>
          <p:nvPr>
            <p:ph type="sldNum" sz="quarter" idx="12"/>
          </p:nvPr>
        </p:nvSpPr>
        <p:spPr/>
        <p:txBody>
          <a:bodyPr/>
          <a:lstStyle>
            <a:lvl1pPr>
              <a:defRPr>
                <a:latin typeface="Futura Md BT"/>
              </a:defRPr>
            </a:lvl1pPr>
          </a:lstStyle>
          <a:p>
            <a:pPr>
              <a:defRPr/>
            </a:pPr>
            <a:fld id="{153B2394-A32B-4F1F-9E61-5843968CCE1A}" type="slidenum">
              <a:rPr lang="da-DK" altLang="da-DK"/>
              <a:pPr>
                <a:defRPr/>
              </a:pPr>
              <a:t>‹nr.›</a:t>
            </a:fld>
            <a:endParaRPr lang="da-DK" altLang="da-DK"/>
          </a:p>
        </p:txBody>
      </p:sp>
    </p:spTree>
    <p:extLst>
      <p:ext uri="{BB962C8B-B14F-4D97-AF65-F5344CB8AC3E}">
        <p14:creationId xmlns:p14="http://schemas.microsoft.com/office/powerpoint/2010/main" val="4010780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fontAlgn="base">
              <a:spcBef>
                <a:spcPct val="0"/>
              </a:spcBef>
              <a:spcAft>
                <a:spcPct val="0"/>
              </a:spcAft>
              <a:defRPr>
                <a:latin typeface="Futura Md BT" pitchFamily="34" charset="0"/>
                <a:cs typeface="Arial" charset="0"/>
              </a:defRPr>
            </a:lvl1pPr>
          </a:lstStyle>
          <a:p>
            <a:pPr>
              <a:defRPr/>
            </a:pPr>
            <a:fld id="{D1227C01-8653-43EC-A1B0-67C560F3FDE0}" type="datetimeFigureOut">
              <a:rPr lang="da-DK"/>
              <a:pPr>
                <a:defRPr/>
              </a:pPr>
              <a:t>26-10-2016</a:t>
            </a:fld>
            <a:endParaRPr lang="da-DK"/>
          </a:p>
        </p:txBody>
      </p:sp>
      <p:sp>
        <p:nvSpPr>
          <p:cNvPr id="6" name="Pladsholder til sidefod 5"/>
          <p:cNvSpPr>
            <a:spLocks noGrp="1"/>
          </p:cNvSpPr>
          <p:nvPr>
            <p:ph type="ftr" sz="quarter" idx="11"/>
          </p:nvPr>
        </p:nvSpPr>
        <p:spPr/>
        <p:txBody>
          <a:bodyPr/>
          <a:lstStyle>
            <a:lvl1pPr fontAlgn="base">
              <a:spcBef>
                <a:spcPct val="0"/>
              </a:spcBef>
              <a:spcAft>
                <a:spcPct val="0"/>
              </a:spcAft>
              <a:defRPr>
                <a:latin typeface="Futura Md BT" pitchFamily="34" charset="0"/>
                <a:cs typeface="Arial" charset="0"/>
              </a:defRPr>
            </a:lvl1pPr>
          </a:lstStyle>
          <a:p>
            <a:pPr>
              <a:defRPr/>
            </a:pPr>
            <a:endParaRPr lang="da-DK"/>
          </a:p>
        </p:txBody>
      </p:sp>
      <p:sp>
        <p:nvSpPr>
          <p:cNvPr id="7" name="Pladsholder til diasnummer 6"/>
          <p:cNvSpPr>
            <a:spLocks noGrp="1"/>
          </p:cNvSpPr>
          <p:nvPr>
            <p:ph type="sldNum" sz="quarter" idx="12"/>
          </p:nvPr>
        </p:nvSpPr>
        <p:spPr/>
        <p:txBody>
          <a:bodyPr/>
          <a:lstStyle>
            <a:lvl1pPr>
              <a:defRPr>
                <a:latin typeface="Futura Md BT"/>
              </a:defRPr>
            </a:lvl1pPr>
          </a:lstStyle>
          <a:p>
            <a:pPr>
              <a:defRPr/>
            </a:pPr>
            <a:fld id="{525D9CEE-4A84-475D-ADEC-249B0D8E1EC3}" type="slidenum">
              <a:rPr lang="da-DK" altLang="da-DK"/>
              <a:pPr>
                <a:defRPr/>
              </a:pPr>
              <a:t>‹nr.›</a:t>
            </a:fld>
            <a:endParaRPr lang="da-DK" altLang="da-DK"/>
          </a:p>
        </p:txBody>
      </p:sp>
    </p:spTree>
    <p:extLst>
      <p:ext uri="{BB962C8B-B14F-4D97-AF65-F5344CB8AC3E}">
        <p14:creationId xmlns:p14="http://schemas.microsoft.com/office/powerpoint/2010/main" val="1272772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Pladsholder til titel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a-DK" altLang="da-DK" smtClean="0"/>
              <a:t>Klik for at redigere i master</a:t>
            </a:r>
          </a:p>
        </p:txBody>
      </p:sp>
      <p:sp>
        <p:nvSpPr>
          <p:cNvPr id="5123" name="Pladsholder til teks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altLang="da-DK" smtClean="0"/>
              <a:t>Klik for at redigere i master</a:t>
            </a:r>
          </a:p>
          <a:p>
            <a:pPr lvl="1"/>
            <a:r>
              <a:rPr lang="da-DK" altLang="da-DK" smtClean="0"/>
              <a:t>Andet niveau</a:t>
            </a:r>
          </a:p>
          <a:p>
            <a:pPr lvl="2"/>
            <a:r>
              <a:rPr lang="da-DK" altLang="da-DK" smtClean="0"/>
              <a:t>Tredje niveau</a:t>
            </a:r>
          </a:p>
          <a:p>
            <a:pPr lvl="3"/>
            <a:r>
              <a:rPr lang="da-DK" altLang="da-DK" smtClean="0"/>
              <a:t>Fjerde niveau</a:t>
            </a:r>
          </a:p>
          <a:p>
            <a:pPr lvl="4"/>
            <a:r>
              <a:rPr lang="da-DK" altLang="da-DK" smtClean="0"/>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cs typeface="+mn-cs"/>
              </a:defRPr>
            </a:lvl1pPr>
          </a:lstStyle>
          <a:p>
            <a:pPr>
              <a:defRPr/>
            </a:pPr>
            <a:fld id="{02B6D0D0-D46B-473A-A30C-AE2C35325021}" type="datetimeFigureOut">
              <a:rPr lang="da-DK"/>
              <a:pPr>
                <a:defRPr/>
              </a:pPr>
              <a:t>26-10-2016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cs typeface="+mn-cs"/>
              </a:defRPr>
            </a:lvl1pPr>
          </a:lstStyle>
          <a:p>
            <a:pPr>
              <a:defRPr/>
            </a:pP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41A3EAEB-2A9E-4467-91BA-9C255912CA75}" type="slidenum">
              <a:rPr lang="da-DK" altLang="da-DK"/>
              <a:pPr>
                <a:defRPr/>
              </a:pPr>
              <a:t>‹nr.›</a:t>
            </a:fld>
            <a:endParaRPr lang="da-DK" altLang="da-DK"/>
          </a:p>
        </p:txBody>
      </p:sp>
    </p:spTree>
  </p:cSld>
  <p:clrMap bg1="lt1" tx1="dk1" bg2="lt2" tx2="dk2" accent1="accent1" accent2="accent2" accent3="accent3" accent4="accent4" accent5="accent5" accent6="accent6" hlink="hlink" folHlink="folHlink"/>
  <p:sldLayoutIdLst>
    <p:sldLayoutId id="2147487442" r:id="rId1"/>
    <p:sldLayoutId id="2147487443" r:id="rId2"/>
    <p:sldLayoutId id="2147487444" r:id="rId3"/>
    <p:sldLayoutId id="2147487445" r:id="rId4"/>
    <p:sldLayoutId id="2147487446" r:id="rId5"/>
    <p:sldLayoutId id="2147487447" r:id="rId6"/>
    <p:sldLayoutId id="2147487448" r:id="rId7"/>
    <p:sldLayoutId id="2147487449" r:id="rId8"/>
    <p:sldLayoutId id="2147487450" r:id="rId9"/>
    <p:sldLayoutId id="2147487451" r:id="rId10"/>
    <p:sldLayoutId id="214748745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16633"/>
            <a:ext cx="9144000" cy="1152128"/>
          </a:xfrm>
          <a:solidFill>
            <a:srgbClr val="F8F8F8">
              <a:alpha val="65098"/>
            </a:srgbClr>
          </a:solidFill>
        </p:spPr>
        <p:txBody>
          <a:bodyPr rtlCol="0">
            <a:normAutofit fontScale="90000"/>
          </a:bodyPr>
          <a:lstStyle/>
          <a:p>
            <a:pPr eaLnBrk="1" fontAlgn="auto" hangingPunct="1">
              <a:spcAft>
                <a:spcPts val="0"/>
              </a:spcAft>
              <a:defRPr/>
            </a:pPr>
            <a:r>
              <a:rPr lang="da-DK" dirty="0" smtClean="0">
                <a:latin typeface="Arial Black" pitchFamily="34" charset="0"/>
              </a:rPr>
              <a:t>Velfærd, medborgere </a:t>
            </a:r>
            <a:br>
              <a:rPr lang="da-DK" dirty="0" smtClean="0">
                <a:latin typeface="Arial Black" pitchFamily="34" charset="0"/>
              </a:rPr>
            </a:br>
            <a:r>
              <a:rPr lang="da-DK" dirty="0" smtClean="0">
                <a:latin typeface="Arial Black" pitchFamily="34" charset="0"/>
              </a:rPr>
              <a:t>og unge på kanten</a:t>
            </a:r>
            <a:endParaRPr lang="da-DK" sz="3600" dirty="0">
              <a:latin typeface="Arial Black" pitchFamily="34" charset="0"/>
            </a:endParaRPr>
          </a:p>
        </p:txBody>
      </p:sp>
      <p:sp>
        <p:nvSpPr>
          <p:cNvPr id="129027" name="Undertitel 2"/>
          <p:cNvSpPr>
            <a:spLocks noGrp="1"/>
          </p:cNvSpPr>
          <p:nvPr>
            <p:ph type="subTitle" idx="1"/>
          </p:nvPr>
        </p:nvSpPr>
        <p:spPr>
          <a:xfrm>
            <a:off x="-25400" y="5517233"/>
            <a:ext cx="9169400" cy="864095"/>
          </a:xfrm>
          <a:solidFill>
            <a:srgbClr val="F8F8F8">
              <a:alpha val="80000"/>
            </a:srgbClr>
          </a:solidFill>
        </p:spPr>
        <p:txBody>
          <a:bodyPr/>
          <a:lstStyle/>
          <a:p>
            <a:pPr eaLnBrk="1" hangingPunct="1"/>
            <a:r>
              <a:rPr lang="da-DK" altLang="da-DK" sz="2400" dirty="0" smtClean="0">
                <a:solidFill>
                  <a:schemeClr val="tx1"/>
                </a:solidFill>
                <a:latin typeface="Arial Black" panose="020B0A04020102020204" pitchFamily="34" charset="0"/>
              </a:rPr>
              <a:t>Tendenser i tiden: Individuel ansvarlighed, </a:t>
            </a:r>
            <a:r>
              <a:rPr lang="da-DK" altLang="da-DK" sz="2400" i="1" dirty="0" err="1" smtClean="0">
                <a:solidFill>
                  <a:schemeClr val="tx1"/>
                </a:solidFill>
                <a:latin typeface="Arial Black" panose="020B0A04020102020204" pitchFamily="34" charset="0"/>
              </a:rPr>
              <a:t>storytelling</a:t>
            </a:r>
            <a:r>
              <a:rPr lang="da-DK" altLang="da-DK" sz="2400" dirty="0" smtClean="0">
                <a:solidFill>
                  <a:schemeClr val="tx1"/>
                </a:solidFill>
                <a:latin typeface="Arial Black" panose="020B0A04020102020204" pitchFamily="34" charset="0"/>
              </a:rPr>
              <a:t> og usikkerhed som tilstand </a:t>
            </a:r>
          </a:p>
          <a:p>
            <a:pPr eaLnBrk="1" hangingPunct="1"/>
            <a:endParaRPr lang="da-DK" altLang="da-DK" sz="3600" dirty="0" smtClean="0">
              <a:solidFill>
                <a:schemeClr val="tx1"/>
              </a:solidFill>
              <a:latin typeface="Arial Black" panose="020B0A04020102020204" pitchFamily="34" charset="0"/>
            </a:endParaRPr>
          </a:p>
        </p:txBody>
      </p:sp>
    </p:spTree>
    <p:extLst>
      <p:ext uri="{BB962C8B-B14F-4D97-AF65-F5344CB8AC3E}">
        <p14:creationId xmlns:p14="http://schemas.microsoft.com/office/powerpoint/2010/main" val="1056310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el 1"/>
          <p:cNvSpPr>
            <a:spLocks noGrp="1"/>
          </p:cNvSpPr>
          <p:nvPr>
            <p:ph type="title"/>
          </p:nvPr>
        </p:nvSpPr>
        <p:spPr>
          <a:xfrm>
            <a:off x="0" y="235489"/>
            <a:ext cx="9143999" cy="1367681"/>
          </a:xfrm>
        </p:spPr>
        <p:txBody>
          <a:bodyPr/>
          <a:lstStyle/>
          <a:p>
            <a:r>
              <a:rPr lang="da-DK" altLang="da-DK" dirty="0" smtClean="0">
                <a:latin typeface="Arial Black" panose="020B0A04020102020204" pitchFamily="34" charset="0"/>
              </a:rPr>
              <a:t>Borgerroller</a:t>
            </a:r>
            <a:br>
              <a:rPr lang="da-DK" altLang="da-DK" dirty="0" smtClean="0">
                <a:latin typeface="Arial Black" panose="020B0A04020102020204" pitchFamily="34" charset="0"/>
              </a:rPr>
            </a:br>
            <a:r>
              <a:rPr lang="da-DK" altLang="da-DK" sz="2800" dirty="0">
                <a:latin typeface="Arial Black" panose="020B0A04020102020204" pitchFamily="34" charset="0"/>
              </a:rPr>
              <a:t>S</a:t>
            </a:r>
            <a:r>
              <a:rPr lang="da-DK" altLang="da-DK" sz="2800" dirty="0" smtClean="0">
                <a:latin typeface="Arial Black" panose="020B0A04020102020204" pitchFamily="34" charset="0"/>
              </a:rPr>
              <a:t>ocialisering til medborgerskab</a:t>
            </a:r>
          </a:p>
        </p:txBody>
      </p:sp>
      <p:sp>
        <p:nvSpPr>
          <p:cNvPr id="3" name="Rektangel 2"/>
          <p:cNvSpPr/>
          <p:nvPr/>
        </p:nvSpPr>
        <p:spPr>
          <a:xfrm>
            <a:off x="2555875" y="2686050"/>
            <a:ext cx="4176713" cy="1800225"/>
          </a:xfrm>
          <a:prstGeom prst="rect">
            <a:avLst/>
          </a:prstGeom>
          <a:noFill/>
          <a:ln w="28575">
            <a:solidFill>
              <a:schemeClr val="tx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a-DK">
              <a:solidFill>
                <a:srgbClr val="FFFFFF"/>
              </a:solidFill>
            </a:endParaRPr>
          </a:p>
        </p:txBody>
      </p:sp>
      <p:cxnSp>
        <p:nvCxnSpPr>
          <p:cNvPr id="5" name="Lige pilforbindelse 4"/>
          <p:cNvCxnSpPr/>
          <p:nvPr/>
        </p:nvCxnSpPr>
        <p:spPr>
          <a:xfrm>
            <a:off x="900113" y="3068638"/>
            <a:ext cx="165576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Lige pilforbindelse 6"/>
          <p:cNvCxnSpPr/>
          <p:nvPr/>
        </p:nvCxnSpPr>
        <p:spPr>
          <a:xfrm>
            <a:off x="900113" y="4198938"/>
            <a:ext cx="165576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Lige pilforbindelse 8"/>
          <p:cNvCxnSpPr/>
          <p:nvPr/>
        </p:nvCxnSpPr>
        <p:spPr>
          <a:xfrm>
            <a:off x="6732588" y="3068638"/>
            <a:ext cx="12954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Lige pilforbindelse 12"/>
          <p:cNvCxnSpPr/>
          <p:nvPr/>
        </p:nvCxnSpPr>
        <p:spPr>
          <a:xfrm>
            <a:off x="6845300" y="4076700"/>
            <a:ext cx="115252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kstboks 20"/>
          <p:cNvSpPr txBox="1">
            <a:spLocks noChangeArrowheads="1"/>
          </p:cNvSpPr>
          <p:nvPr/>
        </p:nvSpPr>
        <p:spPr bwMode="auto">
          <a:xfrm>
            <a:off x="1116013" y="2144713"/>
            <a:ext cx="1466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buFontTx/>
              <a:buNone/>
            </a:pPr>
            <a:r>
              <a:rPr lang="da-DK" altLang="da-DK" sz="2000">
                <a:solidFill>
                  <a:srgbClr val="000000"/>
                </a:solidFill>
                <a:latin typeface="Arial Black" panose="020B0A04020102020204" pitchFamily="34" charset="0"/>
              </a:rPr>
              <a:t>Input </a:t>
            </a:r>
          </a:p>
        </p:txBody>
      </p:sp>
      <p:sp>
        <p:nvSpPr>
          <p:cNvPr id="22" name="Tekstboks 21"/>
          <p:cNvSpPr txBox="1">
            <a:spLocks noChangeArrowheads="1"/>
          </p:cNvSpPr>
          <p:nvPr/>
        </p:nvSpPr>
        <p:spPr bwMode="auto">
          <a:xfrm>
            <a:off x="7050089" y="2150173"/>
            <a:ext cx="14081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buFontTx/>
              <a:buNone/>
            </a:pPr>
            <a:r>
              <a:rPr lang="da-DK" altLang="da-DK" sz="2000" dirty="0" smtClean="0">
                <a:solidFill>
                  <a:srgbClr val="000000"/>
                </a:solidFill>
                <a:latin typeface="Arial Black" panose="020B0A04020102020204" pitchFamily="34" charset="0"/>
              </a:rPr>
              <a:t>Output</a:t>
            </a:r>
            <a:endParaRPr lang="da-DK" altLang="da-DK" sz="2000" dirty="0">
              <a:solidFill>
                <a:srgbClr val="000000"/>
              </a:solidFill>
              <a:latin typeface="Arial Black" panose="020B0A04020102020204" pitchFamily="34" charset="0"/>
            </a:endParaRPr>
          </a:p>
        </p:txBody>
      </p:sp>
      <p:sp>
        <p:nvSpPr>
          <p:cNvPr id="23" name="Tekstboks 22"/>
          <p:cNvSpPr txBox="1">
            <a:spLocks noChangeArrowheads="1"/>
          </p:cNvSpPr>
          <p:nvPr/>
        </p:nvSpPr>
        <p:spPr bwMode="auto">
          <a:xfrm>
            <a:off x="3852142" y="2210487"/>
            <a:ext cx="158417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buFontTx/>
              <a:buNone/>
            </a:pPr>
            <a:r>
              <a:rPr lang="da-DK" altLang="da-DK" sz="2000" dirty="0" smtClean="0">
                <a:solidFill>
                  <a:srgbClr val="000000"/>
                </a:solidFill>
                <a:latin typeface="Arial Black" panose="020B0A04020102020204" pitchFamily="34" charset="0"/>
              </a:rPr>
              <a:t>Withinput</a:t>
            </a:r>
            <a:endParaRPr lang="da-DK" altLang="da-DK" sz="2000" dirty="0">
              <a:solidFill>
                <a:srgbClr val="000000"/>
              </a:solidFill>
              <a:latin typeface="Arial Black" panose="020B0A04020102020204" pitchFamily="34" charset="0"/>
            </a:endParaRPr>
          </a:p>
        </p:txBody>
      </p:sp>
      <p:sp>
        <p:nvSpPr>
          <p:cNvPr id="24" name="Tekstboks 23"/>
          <p:cNvSpPr txBox="1">
            <a:spLocks noChangeArrowheads="1"/>
          </p:cNvSpPr>
          <p:nvPr/>
        </p:nvSpPr>
        <p:spPr bwMode="auto">
          <a:xfrm>
            <a:off x="3622679" y="3217787"/>
            <a:ext cx="225424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buFontTx/>
              <a:buNone/>
            </a:pPr>
            <a:r>
              <a:rPr lang="da-DK" altLang="da-DK" sz="2000" dirty="0" smtClean="0">
                <a:solidFill>
                  <a:srgbClr val="000000"/>
                </a:solidFill>
                <a:latin typeface="Arial Black" panose="020B0A04020102020204" pitchFamily="34" charset="0"/>
              </a:rPr>
              <a:t>Innovation</a:t>
            </a:r>
          </a:p>
          <a:p>
            <a:pPr eaLnBrk="1" hangingPunct="1">
              <a:spcBef>
                <a:spcPct val="0"/>
              </a:spcBef>
              <a:buFontTx/>
              <a:buNone/>
            </a:pPr>
            <a:r>
              <a:rPr lang="da-DK" altLang="da-DK" sz="2000" dirty="0" err="1" smtClean="0">
                <a:solidFill>
                  <a:srgbClr val="000000"/>
                </a:solidFill>
                <a:latin typeface="Arial Black" panose="020B0A04020102020204" pitchFamily="34" charset="0"/>
              </a:rPr>
              <a:t>Samskabelse</a:t>
            </a:r>
            <a:endParaRPr lang="da-DK" altLang="da-DK" sz="2000" dirty="0">
              <a:solidFill>
                <a:srgbClr val="000000"/>
              </a:solidFill>
              <a:latin typeface="Arial Black" panose="020B0A04020102020204" pitchFamily="34" charset="0"/>
            </a:endParaRPr>
          </a:p>
        </p:txBody>
      </p:sp>
      <p:sp>
        <p:nvSpPr>
          <p:cNvPr id="25" name="Tekstboks 24"/>
          <p:cNvSpPr txBox="1">
            <a:spLocks noChangeArrowheads="1"/>
          </p:cNvSpPr>
          <p:nvPr/>
        </p:nvSpPr>
        <p:spPr bwMode="auto">
          <a:xfrm>
            <a:off x="7275513" y="3219450"/>
            <a:ext cx="14668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buFontTx/>
              <a:buNone/>
            </a:pPr>
            <a:r>
              <a:rPr lang="da-DK" altLang="da-DK" sz="2000">
                <a:solidFill>
                  <a:srgbClr val="000000"/>
                </a:solidFill>
                <a:latin typeface="Arial Black" panose="020B0A04020102020204" pitchFamily="34" charset="0"/>
              </a:rPr>
              <a:t>Exit / voice </a:t>
            </a:r>
          </a:p>
        </p:txBody>
      </p:sp>
      <p:sp>
        <p:nvSpPr>
          <p:cNvPr id="26" name="Tekstboks 25"/>
          <p:cNvSpPr txBox="1">
            <a:spLocks noChangeArrowheads="1"/>
          </p:cNvSpPr>
          <p:nvPr/>
        </p:nvSpPr>
        <p:spPr bwMode="auto">
          <a:xfrm>
            <a:off x="782638" y="3232150"/>
            <a:ext cx="18891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buFontTx/>
              <a:buNone/>
            </a:pPr>
            <a:r>
              <a:rPr lang="da-DK" altLang="da-DK" sz="2000">
                <a:solidFill>
                  <a:srgbClr val="000000"/>
                </a:solidFill>
                <a:latin typeface="Arial Black" panose="020B0A04020102020204" pitchFamily="34" charset="0"/>
              </a:rPr>
              <a:t>Krav / tilslutning </a:t>
            </a:r>
          </a:p>
        </p:txBody>
      </p:sp>
      <p:sp>
        <p:nvSpPr>
          <p:cNvPr id="4" name="Kombinationstegning 3"/>
          <p:cNvSpPr/>
          <p:nvPr/>
        </p:nvSpPr>
        <p:spPr>
          <a:xfrm>
            <a:off x="1087438" y="4076700"/>
            <a:ext cx="6257925" cy="1784350"/>
          </a:xfrm>
          <a:custGeom>
            <a:avLst/>
            <a:gdLst>
              <a:gd name="connsiteX0" fmla="*/ 6256727 w 6256727"/>
              <a:gd name="connsiteY0" fmla="*/ 60177 h 1784003"/>
              <a:gd name="connsiteX1" fmla="*/ 5300763 w 6256727"/>
              <a:gd name="connsiteY1" fmla="*/ 1487195 h 1784003"/>
              <a:gd name="connsiteX2" fmla="*/ 2460582 w 6256727"/>
              <a:gd name="connsiteY2" fmla="*/ 1667304 h 1784003"/>
              <a:gd name="connsiteX3" fmla="*/ 174582 w 6256727"/>
              <a:gd name="connsiteY3" fmla="*/ 87886 h 1784003"/>
              <a:gd name="connsiteX4" fmla="*/ 174582 w 6256727"/>
              <a:gd name="connsiteY4" fmla="*/ 184868 h 1784003"/>
              <a:gd name="connsiteX5" fmla="*/ 313127 w 6256727"/>
              <a:gd name="connsiteY5" fmla="*/ 32468 h 1784003"/>
              <a:gd name="connsiteX6" fmla="*/ 49891 w 6256727"/>
              <a:gd name="connsiteY6" fmla="*/ 4759 h 1784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56727" h="1784003">
                <a:moveTo>
                  <a:pt x="6256727" y="60177"/>
                </a:moveTo>
                <a:cubicBezTo>
                  <a:pt x="6095090" y="639759"/>
                  <a:pt x="5933454" y="1219341"/>
                  <a:pt x="5300763" y="1487195"/>
                </a:cubicBezTo>
                <a:cubicBezTo>
                  <a:pt x="4668072" y="1755049"/>
                  <a:pt x="3314945" y="1900522"/>
                  <a:pt x="2460582" y="1667304"/>
                </a:cubicBezTo>
                <a:cubicBezTo>
                  <a:pt x="1606218" y="1434086"/>
                  <a:pt x="555582" y="334959"/>
                  <a:pt x="174582" y="87886"/>
                </a:cubicBezTo>
                <a:cubicBezTo>
                  <a:pt x="-206418" y="-159187"/>
                  <a:pt x="151491" y="194104"/>
                  <a:pt x="174582" y="184868"/>
                </a:cubicBezTo>
                <a:cubicBezTo>
                  <a:pt x="197673" y="175632"/>
                  <a:pt x="333909" y="62486"/>
                  <a:pt x="313127" y="32468"/>
                </a:cubicBezTo>
                <a:cubicBezTo>
                  <a:pt x="292345" y="2450"/>
                  <a:pt x="171118" y="3604"/>
                  <a:pt x="49891" y="4759"/>
                </a:cubicBezTo>
              </a:path>
            </a:pathLst>
          </a:custGeom>
          <a:noFill/>
          <a:ln w="444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a-DK">
              <a:solidFill>
                <a:srgbClr val="FFFFFF"/>
              </a:solidFill>
            </a:endParaRPr>
          </a:p>
        </p:txBody>
      </p:sp>
      <p:sp>
        <p:nvSpPr>
          <p:cNvPr id="6" name="Ellipse 5"/>
          <p:cNvSpPr/>
          <p:nvPr/>
        </p:nvSpPr>
        <p:spPr>
          <a:xfrm>
            <a:off x="450850" y="1954213"/>
            <a:ext cx="1931988" cy="316865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a-DK">
              <a:solidFill>
                <a:srgbClr val="FFFFFF"/>
              </a:solidFill>
            </a:endParaRPr>
          </a:p>
        </p:txBody>
      </p:sp>
      <p:sp>
        <p:nvSpPr>
          <p:cNvPr id="17" name="Ellipse 16"/>
          <p:cNvSpPr/>
          <p:nvPr/>
        </p:nvSpPr>
        <p:spPr>
          <a:xfrm>
            <a:off x="6705601" y="1848757"/>
            <a:ext cx="1931987" cy="316865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a-DK">
              <a:solidFill>
                <a:srgbClr val="FFFFFF"/>
              </a:solidFill>
            </a:endParaRPr>
          </a:p>
        </p:txBody>
      </p:sp>
      <p:sp>
        <p:nvSpPr>
          <p:cNvPr id="18" name="Ellipse 17"/>
          <p:cNvSpPr/>
          <p:nvPr/>
        </p:nvSpPr>
        <p:spPr>
          <a:xfrm>
            <a:off x="3455097" y="1951933"/>
            <a:ext cx="2381250" cy="316865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a-DK">
              <a:solidFill>
                <a:srgbClr val="FFFFFF"/>
              </a:solidFill>
            </a:endParaRPr>
          </a:p>
        </p:txBody>
      </p:sp>
    </p:spTree>
    <p:extLst>
      <p:ext uri="{BB962C8B-B14F-4D97-AF65-F5344CB8AC3E}">
        <p14:creationId xmlns:p14="http://schemas.microsoft.com/office/powerpoint/2010/main" val="34681504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el 1"/>
          <p:cNvSpPr>
            <a:spLocks noGrp="1"/>
          </p:cNvSpPr>
          <p:nvPr>
            <p:ph type="title"/>
          </p:nvPr>
        </p:nvSpPr>
        <p:spPr>
          <a:xfrm>
            <a:off x="34925" y="188913"/>
            <a:ext cx="9144000" cy="1143000"/>
          </a:xfrm>
          <a:solidFill>
            <a:srgbClr val="F8F8F8">
              <a:alpha val="72156"/>
            </a:srgbClr>
          </a:solidFill>
        </p:spPr>
        <p:txBody>
          <a:bodyPr/>
          <a:lstStyle/>
          <a:p>
            <a:r>
              <a:rPr lang="da-DK" altLang="da-DK" sz="3200" dirty="0" smtClean="0">
                <a:latin typeface="Arial Black" panose="020B0A04020102020204" pitchFamily="34" charset="0"/>
              </a:rPr>
              <a:t>Den traditionelle, den </a:t>
            </a:r>
            <a:r>
              <a:rPr lang="da-DK" altLang="da-DK" sz="3200" dirty="0" err="1" smtClean="0">
                <a:latin typeface="Arial Black" panose="020B0A04020102020204" pitchFamily="34" charset="0"/>
              </a:rPr>
              <a:t>forbrugeristiske</a:t>
            </a:r>
            <a:r>
              <a:rPr lang="da-DK" altLang="da-DK" sz="3200" dirty="0" smtClean="0">
                <a:latin typeface="Arial Black" panose="020B0A04020102020204" pitchFamily="34" charset="0"/>
              </a:rPr>
              <a:t/>
            </a:r>
            <a:br>
              <a:rPr lang="da-DK" altLang="da-DK" sz="3200" dirty="0" smtClean="0">
                <a:latin typeface="Arial Black" panose="020B0A04020102020204" pitchFamily="34" charset="0"/>
              </a:rPr>
            </a:br>
            <a:r>
              <a:rPr lang="da-DK" altLang="da-DK" sz="3200" dirty="0" smtClean="0">
                <a:latin typeface="Arial Black" panose="020B0A04020102020204" pitchFamily="34" charset="0"/>
              </a:rPr>
              <a:t>og den innovative medborger</a:t>
            </a:r>
          </a:p>
        </p:txBody>
      </p:sp>
      <p:sp>
        <p:nvSpPr>
          <p:cNvPr id="3" name="Pladsholder til indhold 2"/>
          <p:cNvSpPr>
            <a:spLocks noGrp="1"/>
          </p:cNvSpPr>
          <p:nvPr>
            <p:ph sz="half" idx="1"/>
          </p:nvPr>
        </p:nvSpPr>
        <p:spPr>
          <a:xfrm>
            <a:off x="107950" y="2924944"/>
            <a:ext cx="2751138" cy="3933056"/>
          </a:xfrm>
          <a:solidFill>
            <a:srgbClr val="F8F8F8">
              <a:alpha val="81960"/>
            </a:srgbClr>
          </a:solidFill>
        </p:spPr>
        <p:txBody>
          <a:bodyPr/>
          <a:lstStyle/>
          <a:p>
            <a:r>
              <a:rPr lang="da-DK" altLang="da-DK" sz="2000" dirty="0" smtClean="0">
                <a:latin typeface="Arial Black" panose="020B0A04020102020204" pitchFamily="34" charset="0"/>
              </a:rPr>
              <a:t>Den traditionelle velfærdsstøtte </a:t>
            </a:r>
          </a:p>
          <a:p>
            <a:r>
              <a:rPr lang="da-DK" altLang="da-DK" sz="2000" dirty="0" smtClean="0">
                <a:latin typeface="Arial Black" panose="020B0A04020102020204" pitchFamily="34" charset="0"/>
              </a:rPr>
              <a:t>Betaler sin skat med glæde </a:t>
            </a:r>
          </a:p>
          <a:p>
            <a:r>
              <a:rPr lang="da-DK" altLang="da-DK" sz="2000" dirty="0" smtClean="0">
                <a:latin typeface="Arial Black" panose="020B0A04020102020204" pitchFamily="34" charset="0"/>
              </a:rPr>
              <a:t>Vægter omsorg og pleje</a:t>
            </a:r>
          </a:p>
          <a:p>
            <a:r>
              <a:rPr lang="da-DK" altLang="da-DK" sz="2000" dirty="0" smtClean="0">
                <a:latin typeface="Arial Black" panose="020B0A04020102020204" pitchFamily="34" charset="0"/>
              </a:rPr>
              <a:t>Fokus på tryghed </a:t>
            </a:r>
          </a:p>
          <a:p>
            <a:r>
              <a:rPr lang="da-DK" altLang="da-DK" sz="2000" dirty="0" smtClean="0">
                <a:latin typeface="Arial Black" panose="020B0A04020102020204" pitchFamily="34" charset="0"/>
              </a:rPr>
              <a:t>Aktivitet som fælles pligt </a:t>
            </a:r>
            <a:endParaRPr lang="da-DK" altLang="da-DK" dirty="0" smtClean="0">
              <a:latin typeface="Arial Black" panose="020B0A04020102020204" pitchFamily="34" charset="0"/>
            </a:endParaRPr>
          </a:p>
        </p:txBody>
      </p:sp>
      <p:sp>
        <p:nvSpPr>
          <p:cNvPr id="4" name="Pladsholder til indhold 3"/>
          <p:cNvSpPr>
            <a:spLocks noGrp="1"/>
          </p:cNvSpPr>
          <p:nvPr>
            <p:ph sz="half" idx="2"/>
          </p:nvPr>
        </p:nvSpPr>
        <p:spPr>
          <a:xfrm>
            <a:off x="3036903" y="2276872"/>
            <a:ext cx="2879725" cy="3888432"/>
          </a:xfrm>
          <a:solidFill>
            <a:srgbClr val="F8F8F8">
              <a:alpha val="81960"/>
            </a:srgbClr>
          </a:solidFill>
        </p:spPr>
        <p:txBody>
          <a:bodyPr/>
          <a:lstStyle/>
          <a:p>
            <a:r>
              <a:rPr lang="da-DK" altLang="da-DK" sz="2000" dirty="0" smtClean="0">
                <a:latin typeface="Arial Black" panose="020B0A04020102020204" pitchFamily="34" charset="0"/>
              </a:rPr>
              <a:t>Forbrugeren</a:t>
            </a:r>
          </a:p>
          <a:p>
            <a:r>
              <a:rPr lang="da-DK" altLang="da-DK" sz="2000" dirty="0" smtClean="0">
                <a:latin typeface="Arial Black" panose="020B0A04020102020204" pitchFamily="34" charset="0"/>
              </a:rPr>
              <a:t>Stiller krav </a:t>
            </a:r>
          </a:p>
          <a:p>
            <a:r>
              <a:rPr lang="da-DK" altLang="da-DK" sz="2000" dirty="0" smtClean="0">
                <a:latin typeface="Arial Black" panose="020B0A04020102020204" pitchFamily="34" charset="0"/>
              </a:rPr>
              <a:t>Og vælger nye institutioner </a:t>
            </a:r>
          </a:p>
          <a:p>
            <a:r>
              <a:rPr lang="da-DK" altLang="da-DK" sz="2000" dirty="0" smtClean="0">
                <a:latin typeface="Arial Black" panose="020B0A04020102020204" pitchFamily="34" charset="0"/>
              </a:rPr>
              <a:t>Uforudsigelig adfærd</a:t>
            </a:r>
          </a:p>
          <a:p>
            <a:r>
              <a:rPr lang="da-DK" altLang="da-DK" sz="2000" dirty="0" smtClean="0">
                <a:latin typeface="Arial Black" panose="020B0A04020102020204" pitchFamily="34" charset="0"/>
              </a:rPr>
              <a:t>Fokus på at medarbejderne opper sig </a:t>
            </a:r>
          </a:p>
          <a:p>
            <a:r>
              <a:rPr lang="da-DK" altLang="da-DK" sz="2000" dirty="0" smtClean="0">
                <a:latin typeface="Arial Black" panose="020B0A04020102020204" pitchFamily="34" charset="0"/>
              </a:rPr>
              <a:t>Aktiv gennem til- og fravalg </a:t>
            </a:r>
          </a:p>
          <a:p>
            <a:endParaRPr lang="da-DK" altLang="da-DK" sz="2000" dirty="0" smtClean="0">
              <a:latin typeface="Arial Black" panose="020B0A04020102020204" pitchFamily="34" charset="0"/>
            </a:endParaRPr>
          </a:p>
        </p:txBody>
      </p:sp>
      <p:sp>
        <p:nvSpPr>
          <p:cNvPr id="5" name="Pladsholder til indhold 3"/>
          <p:cNvSpPr txBox="1">
            <a:spLocks/>
          </p:cNvSpPr>
          <p:nvPr/>
        </p:nvSpPr>
        <p:spPr bwMode="auto">
          <a:xfrm>
            <a:off x="6094443" y="3040350"/>
            <a:ext cx="2895600" cy="3442944"/>
          </a:xfrm>
          <a:prstGeom prst="rect">
            <a:avLst/>
          </a:prstGeom>
          <a:solidFill>
            <a:srgbClr val="F8F8F8">
              <a:alpha val="81961"/>
            </a:srgbClr>
          </a:solidFill>
          <a:ln>
            <a:noFill/>
          </a:ln>
          <a:effectLs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1800">
                <a:solidFill>
                  <a:schemeClr val="tx1"/>
                </a:solidFill>
                <a:latin typeface="+mn-lt"/>
                <a:cs typeface="+mn-cs"/>
              </a:defRPr>
            </a:lvl4pPr>
            <a:lvl5pPr marL="2057400" indent="-228600" algn="l" rtl="0" eaLnBrk="0" fontAlgn="base" hangingPunct="0">
              <a:spcBef>
                <a:spcPct val="20000"/>
              </a:spcBef>
              <a:spcAft>
                <a:spcPct val="0"/>
              </a:spcAft>
              <a:buChar char="»"/>
              <a:defRPr sz="1800">
                <a:solidFill>
                  <a:schemeClr val="tx1"/>
                </a:solidFill>
                <a:latin typeface="+mn-lt"/>
                <a:cs typeface="+mn-cs"/>
              </a:defRPr>
            </a:lvl5pPr>
            <a:lvl6pPr marL="2514600" indent="-228600" algn="l" rtl="0" fontAlgn="base">
              <a:spcBef>
                <a:spcPct val="20000"/>
              </a:spcBef>
              <a:spcAft>
                <a:spcPct val="0"/>
              </a:spcAft>
              <a:buChar char="»"/>
              <a:defRPr sz="1800">
                <a:solidFill>
                  <a:schemeClr val="tx1"/>
                </a:solidFill>
                <a:latin typeface="+mn-lt"/>
                <a:cs typeface="+mn-cs"/>
              </a:defRPr>
            </a:lvl6pPr>
            <a:lvl7pPr marL="2971800" indent="-228600" algn="l" rtl="0" fontAlgn="base">
              <a:spcBef>
                <a:spcPct val="20000"/>
              </a:spcBef>
              <a:spcAft>
                <a:spcPct val="0"/>
              </a:spcAft>
              <a:buChar char="»"/>
              <a:defRPr sz="1800">
                <a:solidFill>
                  <a:schemeClr val="tx1"/>
                </a:solidFill>
                <a:latin typeface="+mn-lt"/>
                <a:cs typeface="+mn-cs"/>
              </a:defRPr>
            </a:lvl7pPr>
            <a:lvl8pPr marL="3429000" indent="-228600" algn="l" rtl="0" fontAlgn="base">
              <a:spcBef>
                <a:spcPct val="20000"/>
              </a:spcBef>
              <a:spcAft>
                <a:spcPct val="0"/>
              </a:spcAft>
              <a:buChar char="»"/>
              <a:defRPr sz="1800">
                <a:solidFill>
                  <a:schemeClr val="tx1"/>
                </a:solidFill>
                <a:latin typeface="+mn-lt"/>
                <a:cs typeface="+mn-cs"/>
              </a:defRPr>
            </a:lvl8pPr>
            <a:lvl9pPr marL="3886200" indent="-228600" algn="l" rtl="0" fontAlgn="base">
              <a:spcBef>
                <a:spcPct val="20000"/>
              </a:spcBef>
              <a:spcAft>
                <a:spcPct val="0"/>
              </a:spcAft>
              <a:buChar char="»"/>
              <a:defRPr sz="1800">
                <a:solidFill>
                  <a:schemeClr val="tx1"/>
                </a:solidFill>
                <a:latin typeface="+mn-lt"/>
                <a:cs typeface="+mn-cs"/>
              </a:defRPr>
            </a:lvl9pPr>
          </a:lstStyle>
          <a:p>
            <a:pPr>
              <a:defRPr/>
            </a:pPr>
            <a:r>
              <a:rPr lang="da-DK" sz="2000" kern="0" dirty="0" smtClean="0">
                <a:solidFill>
                  <a:srgbClr val="000000"/>
                </a:solidFill>
                <a:latin typeface="Arial Black" pitchFamily="34" charset="0"/>
              </a:rPr>
              <a:t>Den innovative</a:t>
            </a:r>
          </a:p>
          <a:p>
            <a:pPr>
              <a:defRPr/>
            </a:pPr>
            <a:r>
              <a:rPr lang="da-DK" sz="2000" kern="0" dirty="0" smtClean="0">
                <a:solidFill>
                  <a:srgbClr val="000000"/>
                </a:solidFill>
                <a:latin typeface="Arial Black" pitchFamily="34" charset="0"/>
              </a:rPr>
              <a:t>Kan være medproducent</a:t>
            </a:r>
          </a:p>
          <a:p>
            <a:pPr>
              <a:defRPr/>
            </a:pPr>
            <a:r>
              <a:rPr lang="da-DK" sz="2000" kern="0" dirty="0" smtClean="0">
                <a:solidFill>
                  <a:srgbClr val="000000"/>
                </a:solidFill>
                <a:latin typeface="Arial Black" pitchFamily="34" charset="0"/>
              </a:rPr>
              <a:t>Frivillighed – svær at stoppe</a:t>
            </a:r>
          </a:p>
          <a:p>
            <a:pPr>
              <a:defRPr/>
            </a:pPr>
            <a:r>
              <a:rPr lang="da-DK" sz="2000" kern="0" dirty="0" smtClean="0">
                <a:solidFill>
                  <a:srgbClr val="000000"/>
                </a:solidFill>
                <a:latin typeface="Arial Black" pitchFamily="34" charset="0"/>
              </a:rPr>
              <a:t>Fokus på udvikling og modernisering </a:t>
            </a:r>
          </a:p>
          <a:p>
            <a:pPr>
              <a:defRPr/>
            </a:pPr>
            <a:r>
              <a:rPr lang="da-DK" sz="2000" kern="0" dirty="0" smtClean="0">
                <a:solidFill>
                  <a:srgbClr val="000000"/>
                </a:solidFill>
                <a:latin typeface="Arial Black" pitchFamily="34" charset="0"/>
              </a:rPr>
              <a:t>Aktiv når det betaler sig  </a:t>
            </a:r>
            <a:endParaRPr lang="da-DK" sz="2000" kern="0" dirty="0">
              <a:solidFill>
                <a:srgbClr val="000000"/>
              </a:solidFill>
              <a:latin typeface="Arial Black" pitchFamily="34"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755" y="4941168"/>
            <a:ext cx="8522022" cy="1659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kstboks 6"/>
          <p:cNvSpPr txBox="1">
            <a:spLocks noChangeArrowheads="1"/>
          </p:cNvSpPr>
          <p:nvPr/>
        </p:nvSpPr>
        <p:spPr bwMode="auto">
          <a:xfrm>
            <a:off x="1706870" y="5370655"/>
            <a:ext cx="743713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buFontTx/>
              <a:buNone/>
            </a:pPr>
            <a:r>
              <a:rPr lang="da-DK" altLang="da-DK" sz="1800" dirty="0">
                <a:solidFill>
                  <a:srgbClr val="000000"/>
                </a:solidFill>
                <a:latin typeface="Arial Black" panose="020B0A04020102020204" pitchFamily="34" charset="0"/>
              </a:rPr>
              <a:t>DEN </a:t>
            </a:r>
            <a:r>
              <a:rPr lang="da-DK" altLang="da-DK" sz="1800" dirty="0" smtClean="0">
                <a:solidFill>
                  <a:srgbClr val="000000"/>
                </a:solidFill>
                <a:latin typeface="Arial Black" panose="020B0A04020102020204" pitchFamily="34" charset="0"/>
              </a:rPr>
              <a:t>LOKALE</a:t>
            </a:r>
            <a:endParaRPr lang="da-DK" altLang="da-DK" sz="1800" dirty="0">
              <a:solidFill>
                <a:srgbClr val="000000"/>
              </a:solidFill>
              <a:latin typeface="Arial Black" panose="020B0A04020102020204" pitchFamily="34" charset="0"/>
            </a:endParaRPr>
          </a:p>
          <a:p>
            <a:pPr eaLnBrk="1" hangingPunct="1">
              <a:spcBef>
                <a:spcPct val="0"/>
              </a:spcBef>
              <a:buFontTx/>
              <a:buNone/>
            </a:pPr>
            <a:r>
              <a:rPr lang="da-DK" altLang="da-DK" sz="1800" dirty="0">
                <a:solidFill>
                  <a:srgbClr val="000000"/>
                </a:solidFill>
                <a:latin typeface="Arial Black" panose="020B0A04020102020204" pitchFamily="34" charset="0"/>
              </a:rPr>
              <a:t>Gør det selv </a:t>
            </a:r>
            <a:r>
              <a:rPr lang="da-DK" altLang="da-DK" sz="1800" dirty="0" smtClean="0">
                <a:solidFill>
                  <a:srgbClr val="000000"/>
                </a:solidFill>
                <a:latin typeface="Arial Black" panose="020B0A04020102020204" pitchFamily="34" charset="0"/>
              </a:rPr>
              <a:t>kultur / Mistillid </a:t>
            </a:r>
            <a:r>
              <a:rPr lang="da-DK" altLang="da-DK" sz="1800" dirty="0">
                <a:solidFill>
                  <a:srgbClr val="000000"/>
                </a:solidFill>
                <a:latin typeface="Arial Black" panose="020B0A04020102020204" pitchFamily="34" charset="0"/>
              </a:rPr>
              <a:t>til </a:t>
            </a:r>
            <a:r>
              <a:rPr lang="da-DK" altLang="da-DK" sz="1800" dirty="0" smtClean="0">
                <a:solidFill>
                  <a:srgbClr val="000000"/>
                </a:solidFill>
                <a:latin typeface="Arial Black" panose="020B0A04020102020204" pitchFamily="34" charset="0"/>
              </a:rPr>
              <a:t>systemerne</a:t>
            </a:r>
          </a:p>
          <a:p>
            <a:pPr eaLnBrk="1" hangingPunct="1">
              <a:spcBef>
                <a:spcPct val="0"/>
              </a:spcBef>
              <a:buFontTx/>
              <a:buNone/>
            </a:pPr>
            <a:endParaRPr lang="da-DK" altLang="da-DK" sz="1800" dirty="0" smtClean="0">
              <a:solidFill>
                <a:srgbClr val="000000"/>
              </a:solidFill>
              <a:latin typeface="Arial Black" panose="020B0A04020102020204" pitchFamily="34" charset="0"/>
            </a:endParaRPr>
          </a:p>
        </p:txBody>
      </p:sp>
    </p:spTree>
    <p:extLst>
      <p:ext uri="{BB962C8B-B14F-4D97-AF65-F5344CB8AC3E}">
        <p14:creationId xmlns:p14="http://schemas.microsoft.com/office/powerpoint/2010/main" val="23706116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bg/>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bg/>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6"/>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6">
                                            <p:txEl>
                                              <p:pRg st="0" end="0"/>
                                            </p:txEl>
                                          </p:spTgt>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P spid="5" grpId="0" build="p"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468313" y="260350"/>
            <a:ext cx="8229600" cy="1152525"/>
          </a:xfrm>
          <a:solidFill>
            <a:schemeClr val="bg1">
              <a:alpha val="61176"/>
            </a:schemeClr>
          </a:solidFill>
        </p:spPr>
        <p:txBody>
          <a:bodyPr/>
          <a:lstStyle/>
          <a:p>
            <a:pPr eaLnBrk="1" hangingPunct="1"/>
            <a:r>
              <a:rPr lang="da-DK" sz="4000" smtClean="0">
                <a:latin typeface="Arial Black" pitchFamily="34" charset="0"/>
              </a:rPr>
              <a:t>X-factor    </a:t>
            </a:r>
            <a:endParaRPr lang="da-DK" sz="4000" smtClean="0"/>
          </a:p>
        </p:txBody>
      </p:sp>
      <p:sp>
        <p:nvSpPr>
          <p:cNvPr id="887811" name="Rectangle 3"/>
          <p:cNvSpPr>
            <a:spLocks noGrp="1" noChangeArrowheads="1"/>
          </p:cNvSpPr>
          <p:nvPr>
            <p:ph type="body" idx="1"/>
          </p:nvPr>
        </p:nvSpPr>
        <p:spPr>
          <a:xfrm>
            <a:off x="250825" y="4529138"/>
            <a:ext cx="8675688" cy="2139950"/>
          </a:xfrm>
          <a:solidFill>
            <a:schemeClr val="bg2">
              <a:alpha val="76077"/>
            </a:schemeClr>
          </a:solidFill>
        </p:spPr>
        <p:txBody>
          <a:bodyPr/>
          <a:lstStyle/>
          <a:p>
            <a:pPr eaLnBrk="1" hangingPunct="1"/>
            <a:r>
              <a:rPr lang="da-DK" smtClean="0">
                <a:latin typeface="Arial Black" pitchFamily="34" charset="0"/>
              </a:rPr>
              <a:t>Alle kan vinde </a:t>
            </a:r>
          </a:p>
          <a:p>
            <a:pPr eaLnBrk="1" hangingPunct="1"/>
            <a:r>
              <a:rPr lang="da-DK" smtClean="0">
                <a:latin typeface="Arial Black" pitchFamily="34" charset="0"/>
              </a:rPr>
              <a:t>De fleste bliver kritiseret </a:t>
            </a:r>
          </a:p>
          <a:p>
            <a:pPr eaLnBrk="1" hangingPunct="1"/>
            <a:r>
              <a:rPr lang="da-DK" smtClean="0">
                <a:latin typeface="Arial Black" pitchFamily="34" charset="0"/>
              </a:rPr>
              <a:t>Uanset hvad de kan </a:t>
            </a:r>
          </a:p>
        </p:txBody>
      </p:sp>
      <p:sp>
        <p:nvSpPr>
          <p:cNvPr id="887813" name="Text Box 5"/>
          <p:cNvSpPr txBox="1">
            <a:spLocks noChangeArrowheads="1"/>
          </p:cNvSpPr>
          <p:nvPr/>
        </p:nvSpPr>
        <p:spPr bwMode="auto">
          <a:xfrm>
            <a:off x="4067175" y="2112963"/>
            <a:ext cx="4752975" cy="4154487"/>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Futura Md BT" pitchFamily="34" charset="0"/>
                <a:cs typeface="Arial" charset="0"/>
              </a:defRPr>
            </a:lvl1pPr>
            <a:lvl2pPr marL="742950" indent="-285750" eaLnBrk="0" hangingPunct="0">
              <a:defRPr>
                <a:solidFill>
                  <a:schemeClr val="tx1"/>
                </a:solidFill>
                <a:latin typeface="Futura Md BT" pitchFamily="34" charset="0"/>
                <a:cs typeface="Arial" charset="0"/>
              </a:defRPr>
            </a:lvl2pPr>
            <a:lvl3pPr marL="1143000" indent="-228600" eaLnBrk="0" hangingPunct="0">
              <a:defRPr>
                <a:solidFill>
                  <a:schemeClr val="tx1"/>
                </a:solidFill>
                <a:latin typeface="Futura Md BT" pitchFamily="34" charset="0"/>
                <a:cs typeface="Arial" charset="0"/>
              </a:defRPr>
            </a:lvl3pPr>
            <a:lvl4pPr marL="1600200" indent="-228600" eaLnBrk="0" hangingPunct="0">
              <a:defRPr>
                <a:solidFill>
                  <a:schemeClr val="tx1"/>
                </a:solidFill>
                <a:latin typeface="Futura Md BT" pitchFamily="34" charset="0"/>
                <a:cs typeface="Arial" charset="0"/>
              </a:defRPr>
            </a:lvl4pPr>
            <a:lvl5pPr marL="2057400" indent="-228600" eaLnBrk="0" hangingPunct="0">
              <a:defRPr>
                <a:solidFill>
                  <a:schemeClr val="tx1"/>
                </a:solidFill>
                <a:latin typeface="Futura Md BT" pitchFamily="34" charset="0"/>
                <a:cs typeface="Arial" charset="0"/>
              </a:defRPr>
            </a:lvl5pPr>
            <a:lvl6pPr marL="2514600" indent="-228600" eaLnBrk="0" fontAlgn="base" hangingPunct="0">
              <a:spcBef>
                <a:spcPct val="0"/>
              </a:spcBef>
              <a:spcAft>
                <a:spcPct val="0"/>
              </a:spcAft>
              <a:defRPr>
                <a:solidFill>
                  <a:schemeClr val="tx1"/>
                </a:solidFill>
                <a:latin typeface="Futura Md BT" pitchFamily="34" charset="0"/>
                <a:cs typeface="Arial" charset="0"/>
              </a:defRPr>
            </a:lvl6pPr>
            <a:lvl7pPr marL="2971800" indent="-228600" eaLnBrk="0" fontAlgn="base" hangingPunct="0">
              <a:spcBef>
                <a:spcPct val="0"/>
              </a:spcBef>
              <a:spcAft>
                <a:spcPct val="0"/>
              </a:spcAft>
              <a:defRPr>
                <a:solidFill>
                  <a:schemeClr val="tx1"/>
                </a:solidFill>
                <a:latin typeface="Futura Md BT" pitchFamily="34" charset="0"/>
                <a:cs typeface="Arial" charset="0"/>
              </a:defRPr>
            </a:lvl7pPr>
            <a:lvl8pPr marL="3429000" indent="-228600" eaLnBrk="0" fontAlgn="base" hangingPunct="0">
              <a:spcBef>
                <a:spcPct val="0"/>
              </a:spcBef>
              <a:spcAft>
                <a:spcPct val="0"/>
              </a:spcAft>
              <a:defRPr>
                <a:solidFill>
                  <a:schemeClr val="tx1"/>
                </a:solidFill>
                <a:latin typeface="Futura Md BT" pitchFamily="34" charset="0"/>
                <a:cs typeface="Arial" charset="0"/>
              </a:defRPr>
            </a:lvl8pPr>
            <a:lvl9pPr marL="3886200" indent="-228600" eaLnBrk="0" fontAlgn="base" hangingPunct="0">
              <a:spcBef>
                <a:spcPct val="0"/>
              </a:spcBef>
              <a:spcAft>
                <a:spcPct val="0"/>
              </a:spcAft>
              <a:defRPr>
                <a:solidFill>
                  <a:schemeClr val="tx1"/>
                </a:solidFill>
                <a:latin typeface="Futura Md BT" pitchFamily="34" charset="0"/>
                <a:cs typeface="Arial" charset="0"/>
              </a:defRPr>
            </a:lvl9pPr>
          </a:lstStyle>
          <a:p>
            <a:pPr eaLnBrk="1" hangingPunct="1">
              <a:spcBef>
                <a:spcPct val="50000"/>
              </a:spcBef>
            </a:pPr>
            <a:r>
              <a:rPr lang="da-DK" sz="2400" i="1" smtClean="0">
                <a:solidFill>
                  <a:srgbClr val="000000"/>
                </a:solidFill>
                <a:latin typeface="Arial Black" pitchFamily="34" charset="0"/>
              </a:rPr>
              <a:t>… hvorfor beskytter du ikke dit barn mod den her slags ting. Det er et overgreb. Altså for fanden. Du er hendes advokat. Du skal gå ind og sige om det er forsvarligt at sende hende ind her. Du skylder hende en undskyldning. Det er fandme dit ansvar….. </a:t>
            </a:r>
          </a:p>
        </p:txBody>
      </p:sp>
      <p:sp>
        <p:nvSpPr>
          <p:cNvPr id="887815" name="Text Box 7"/>
          <p:cNvSpPr txBox="1">
            <a:spLocks noChangeArrowheads="1"/>
          </p:cNvSpPr>
          <p:nvPr/>
        </p:nvSpPr>
        <p:spPr bwMode="auto">
          <a:xfrm>
            <a:off x="179388" y="3200400"/>
            <a:ext cx="8893175" cy="353853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Futura Md BT" pitchFamily="34" charset="0"/>
                <a:cs typeface="Arial" charset="0"/>
              </a:defRPr>
            </a:lvl1pPr>
            <a:lvl2pPr marL="742950" indent="-285750" eaLnBrk="0" hangingPunct="0">
              <a:defRPr>
                <a:solidFill>
                  <a:schemeClr val="tx1"/>
                </a:solidFill>
                <a:latin typeface="Futura Md BT" pitchFamily="34" charset="0"/>
                <a:cs typeface="Arial" charset="0"/>
              </a:defRPr>
            </a:lvl2pPr>
            <a:lvl3pPr marL="1143000" indent="-228600" eaLnBrk="0" hangingPunct="0">
              <a:defRPr>
                <a:solidFill>
                  <a:schemeClr val="tx1"/>
                </a:solidFill>
                <a:latin typeface="Futura Md BT" pitchFamily="34" charset="0"/>
                <a:cs typeface="Arial" charset="0"/>
              </a:defRPr>
            </a:lvl3pPr>
            <a:lvl4pPr marL="1600200" indent="-228600" eaLnBrk="0" hangingPunct="0">
              <a:defRPr>
                <a:solidFill>
                  <a:schemeClr val="tx1"/>
                </a:solidFill>
                <a:latin typeface="Futura Md BT" pitchFamily="34" charset="0"/>
                <a:cs typeface="Arial" charset="0"/>
              </a:defRPr>
            </a:lvl4pPr>
            <a:lvl5pPr marL="2057400" indent="-228600" eaLnBrk="0" hangingPunct="0">
              <a:defRPr>
                <a:solidFill>
                  <a:schemeClr val="tx1"/>
                </a:solidFill>
                <a:latin typeface="Futura Md BT" pitchFamily="34" charset="0"/>
                <a:cs typeface="Arial" charset="0"/>
              </a:defRPr>
            </a:lvl5pPr>
            <a:lvl6pPr marL="2514600" indent="-228600" eaLnBrk="0" fontAlgn="base" hangingPunct="0">
              <a:spcBef>
                <a:spcPct val="0"/>
              </a:spcBef>
              <a:spcAft>
                <a:spcPct val="0"/>
              </a:spcAft>
              <a:defRPr>
                <a:solidFill>
                  <a:schemeClr val="tx1"/>
                </a:solidFill>
                <a:latin typeface="Futura Md BT" pitchFamily="34" charset="0"/>
                <a:cs typeface="Arial" charset="0"/>
              </a:defRPr>
            </a:lvl6pPr>
            <a:lvl7pPr marL="2971800" indent="-228600" eaLnBrk="0" fontAlgn="base" hangingPunct="0">
              <a:spcBef>
                <a:spcPct val="0"/>
              </a:spcBef>
              <a:spcAft>
                <a:spcPct val="0"/>
              </a:spcAft>
              <a:defRPr>
                <a:solidFill>
                  <a:schemeClr val="tx1"/>
                </a:solidFill>
                <a:latin typeface="Futura Md BT" pitchFamily="34" charset="0"/>
                <a:cs typeface="Arial" charset="0"/>
              </a:defRPr>
            </a:lvl7pPr>
            <a:lvl8pPr marL="3429000" indent="-228600" eaLnBrk="0" fontAlgn="base" hangingPunct="0">
              <a:spcBef>
                <a:spcPct val="0"/>
              </a:spcBef>
              <a:spcAft>
                <a:spcPct val="0"/>
              </a:spcAft>
              <a:defRPr>
                <a:solidFill>
                  <a:schemeClr val="tx1"/>
                </a:solidFill>
                <a:latin typeface="Futura Md BT" pitchFamily="34" charset="0"/>
                <a:cs typeface="Arial" charset="0"/>
              </a:defRPr>
            </a:lvl8pPr>
            <a:lvl9pPr marL="3886200" indent="-228600" eaLnBrk="0" fontAlgn="base" hangingPunct="0">
              <a:spcBef>
                <a:spcPct val="0"/>
              </a:spcBef>
              <a:spcAft>
                <a:spcPct val="0"/>
              </a:spcAft>
              <a:defRPr>
                <a:solidFill>
                  <a:schemeClr val="tx1"/>
                </a:solidFill>
                <a:latin typeface="Futura Md BT" pitchFamily="34" charset="0"/>
                <a:cs typeface="Arial" charset="0"/>
              </a:defRPr>
            </a:lvl9pPr>
          </a:lstStyle>
          <a:p>
            <a:pPr eaLnBrk="1" hangingPunct="1">
              <a:spcBef>
                <a:spcPct val="50000"/>
              </a:spcBef>
            </a:pPr>
            <a:r>
              <a:rPr lang="da-DK" sz="2800" smtClean="0">
                <a:solidFill>
                  <a:srgbClr val="000000"/>
                </a:solidFill>
                <a:latin typeface="Arial Black" pitchFamily="34" charset="0"/>
              </a:rPr>
              <a:t>Datteren vil til x-factor – to mulige reaktioner: </a:t>
            </a:r>
          </a:p>
          <a:p>
            <a:pPr eaLnBrk="1" hangingPunct="1">
              <a:spcBef>
                <a:spcPct val="50000"/>
              </a:spcBef>
            </a:pPr>
            <a:r>
              <a:rPr lang="da-DK" sz="2800" smtClean="0">
                <a:solidFill>
                  <a:srgbClr val="000000"/>
                </a:solidFill>
                <a:latin typeface="Arial Black" pitchFamily="34" charset="0"/>
              </a:rPr>
              <a:t>a. Nej, det skal du ikke. (Autoritet og faste normer)</a:t>
            </a:r>
          </a:p>
          <a:p>
            <a:pPr eaLnBrk="1" hangingPunct="1">
              <a:spcBef>
                <a:spcPct val="50000"/>
              </a:spcBef>
            </a:pPr>
            <a:r>
              <a:rPr lang="da-DK" sz="2800" smtClean="0">
                <a:solidFill>
                  <a:srgbClr val="000000"/>
                </a:solidFill>
                <a:latin typeface="Arial Black" pitchFamily="34" charset="0"/>
              </a:rPr>
              <a:t>b. Hvor hyggeligt – vi tager med derind. Vi får en fest ud af det og støtter dig (Kammerater) </a:t>
            </a:r>
          </a:p>
        </p:txBody>
      </p:sp>
    </p:spTree>
    <p:extLst>
      <p:ext uri="{BB962C8B-B14F-4D97-AF65-F5344CB8AC3E}">
        <p14:creationId xmlns:p14="http://schemas.microsoft.com/office/powerpoint/2010/main" val="22571957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7811">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781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781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8781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8781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878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87815">
                                            <p:txEl>
                                              <p:pRg st="0" end="0"/>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887815">
                                            <p:txEl>
                                              <p:pRg st="1" end="1"/>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8878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7811" grpId="0" build="p" animBg="1"/>
      <p:bldP spid="887813" grpId="0" animBg="1"/>
      <p:bldP spid="887815"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838200" y="228600"/>
            <a:ext cx="7772400" cy="2133600"/>
          </a:xfrm>
        </p:spPr>
        <p:txBody>
          <a:bodyPr/>
          <a:lstStyle/>
          <a:p>
            <a:pPr eaLnBrk="1" hangingPunct="1"/>
            <a:r>
              <a:rPr lang="da-DK" sz="4000" b="1" dirty="0" smtClean="0">
                <a:latin typeface="Arial Black" pitchFamily="34" charset="0"/>
              </a:rPr>
              <a:t>Hverdagens centrifuge </a:t>
            </a:r>
            <a:br>
              <a:rPr lang="da-DK" sz="4000" b="1" dirty="0" smtClean="0">
                <a:latin typeface="Arial Black" pitchFamily="34" charset="0"/>
              </a:rPr>
            </a:br>
            <a:r>
              <a:rPr lang="da-DK" sz="4000" b="1" dirty="0" smtClean="0">
                <a:latin typeface="Arial Black" pitchFamily="34" charset="0"/>
              </a:rPr>
              <a:t/>
            </a:r>
            <a:br>
              <a:rPr lang="da-DK" sz="4000" b="1" dirty="0" smtClean="0">
                <a:latin typeface="Arial Black" pitchFamily="34" charset="0"/>
              </a:rPr>
            </a:br>
            <a:r>
              <a:rPr lang="da-DK" sz="3200" b="1" dirty="0" smtClean="0">
                <a:latin typeface="Arial Black" pitchFamily="34" charset="0"/>
              </a:rPr>
              <a:t/>
            </a:r>
            <a:br>
              <a:rPr lang="da-DK" sz="3200" b="1" dirty="0" smtClean="0">
                <a:latin typeface="Arial Black" pitchFamily="34" charset="0"/>
              </a:rPr>
            </a:br>
            <a:r>
              <a:rPr lang="da-DK" sz="3200" b="1" dirty="0" smtClean="0">
                <a:latin typeface="Arial Black" pitchFamily="34" charset="0"/>
              </a:rPr>
              <a:t>Den daglige livsform:</a:t>
            </a:r>
            <a:r>
              <a:rPr lang="da-DK" sz="3200" dirty="0" smtClean="0">
                <a:latin typeface="Arial Black" pitchFamily="34" charset="0"/>
              </a:rPr>
              <a:t> </a:t>
            </a:r>
          </a:p>
        </p:txBody>
      </p:sp>
      <p:sp>
        <p:nvSpPr>
          <p:cNvPr id="28675" name="Rectangle 3"/>
          <p:cNvSpPr>
            <a:spLocks noGrp="1" noChangeArrowheads="1"/>
          </p:cNvSpPr>
          <p:nvPr>
            <p:ph type="body" idx="1"/>
          </p:nvPr>
        </p:nvSpPr>
        <p:spPr>
          <a:xfrm>
            <a:off x="323850" y="4005263"/>
            <a:ext cx="7772400" cy="1655762"/>
          </a:xfrm>
          <a:solidFill>
            <a:srgbClr val="FFFFFF">
              <a:alpha val="72156"/>
            </a:srgbClr>
          </a:solidFill>
        </p:spPr>
        <p:txBody>
          <a:bodyPr/>
          <a:lstStyle/>
          <a:p>
            <a:pPr eaLnBrk="1" hangingPunct="1">
              <a:lnSpc>
                <a:spcPct val="90000"/>
              </a:lnSpc>
            </a:pPr>
            <a:r>
              <a:rPr lang="da-DK" sz="2800" b="1" smtClean="0">
                <a:latin typeface="Arial Black" pitchFamily="34" charset="0"/>
              </a:rPr>
              <a:t>Flere valg</a:t>
            </a:r>
          </a:p>
          <a:p>
            <a:pPr eaLnBrk="1" hangingPunct="1">
              <a:lnSpc>
                <a:spcPct val="90000"/>
              </a:lnSpc>
            </a:pPr>
            <a:r>
              <a:rPr lang="da-DK" sz="2800" b="1" smtClean="0">
                <a:latin typeface="Arial Black" pitchFamily="34" charset="0"/>
              </a:rPr>
              <a:t>Færre forpligtelser</a:t>
            </a:r>
          </a:p>
          <a:p>
            <a:pPr eaLnBrk="1" hangingPunct="1">
              <a:lnSpc>
                <a:spcPct val="90000"/>
              </a:lnSpc>
            </a:pPr>
            <a:r>
              <a:rPr lang="da-DK" sz="2800" b="1" smtClean="0">
                <a:latin typeface="Arial Black" pitchFamily="34" charset="0"/>
              </a:rPr>
              <a:t>Uafhængighed af tid og sted</a:t>
            </a:r>
          </a:p>
        </p:txBody>
      </p:sp>
    </p:spTree>
    <p:extLst>
      <p:ext uri="{BB962C8B-B14F-4D97-AF65-F5344CB8AC3E}">
        <p14:creationId xmlns:p14="http://schemas.microsoft.com/office/powerpoint/2010/main" val="25880161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539750" y="68263"/>
            <a:ext cx="8101013" cy="1143000"/>
          </a:xfrm>
        </p:spPr>
        <p:txBody>
          <a:bodyPr/>
          <a:lstStyle/>
          <a:p>
            <a:pPr eaLnBrk="1" hangingPunct="1"/>
            <a:r>
              <a:rPr lang="da-DK" sz="4000" smtClean="0">
                <a:solidFill>
                  <a:schemeClr val="bg1"/>
                </a:solidFill>
                <a:latin typeface="Arial Black" pitchFamily="34" charset="0"/>
              </a:rPr>
              <a:t>Forældre – med projekter</a:t>
            </a:r>
            <a:r>
              <a:rPr lang="da-DK" sz="4000" smtClean="0">
                <a:latin typeface="Arial Black" pitchFamily="34" charset="0"/>
              </a:rPr>
              <a:t> </a:t>
            </a:r>
          </a:p>
        </p:txBody>
      </p:sp>
      <p:sp>
        <p:nvSpPr>
          <p:cNvPr id="774147" name="Rectangle 3"/>
          <p:cNvSpPr>
            <a:spLocks noGrp="1" noChangeArrowheads="1"/>
          </p:cNvSpPr>
          <p:nvPr>
            <p:ph type="body" idx="1"/>
          </p:nvPr>
        </p:nvSpPr>
        <p:spPr>
          <a:xfrm>
            <a:off x="0" y="2060848"/>
            <a:ext cx="9144000" cy="4797152"/>
          </a:xfrm>
          <a:solidFill>
            <a:schemeClr val="bg1">
              <a:alpha val="76077"/>
            </a:schemeClr>
          </a:solidFill>
        </p:spPr>
        <p:txBody>
          <a:bodyPr/>
          <a:lstStyle/>
          <a:p>
            <a:pPr eaLnBrk="1" hangingPunct="1"/>
            <a:r>
              <a:rPr lang="da-DK" dirty="0" smtClean="0">
                <a:latin typeface="Arial Black" pitchFamily="34" charset="0"/>
              </a:rPr>
              <a:t>Fokus: arbejde, kommunikation og hjemmet</a:t>
            </a:r>
          </a:p>
          <a:p>
            <a:pPr eaLnBrk="1" hangingPunct="1"/>
            <a:r>
              <a:rPr lang="da-DK" dirty="0" smtClean="0">
                <a:latin typeface="Arial Black" pitchFamily="34" charset="0"/>
              </a:rPr>
              <a:t>Ingen kedsomhed – ingen autoritet </a:t>
            </a:r>
          </a:p>
          <a:p>
            <a:pPr eaLnBrk="1" hangingPunct="1">
              <a:lnSpc>
                <a:spcPct val="90000"/>
              </a:lnSpc>
            </a:pPr>
            <a:r>
              <a:rPr lang="da-DK" dirty="0" smtClean="0">
                <a:latin typeface="Arial Black" pitchFamily="34" charset="0"/>
              </a:rPr>
              <a:t>Oplevelsesbaseret omsorg – ikke opdragelse (indlæring af forpligtelser)</a:t>
            </a:r>
          </a:p>
          <a:p>
            <a:pPr eaLnBrk="1" hangingPunct="1">
              <a:lnSpc>
                <a:spcPct val="90000"/>
              </a:lnSpc>
            </a:pPr>
            <a:r>
              <a:rPr lang="da-DK" dirty="0" smtClean="0">
                <a:latin typeface="Arial Black" pitchFamily="34" charset="0"/>
              </a:rPr>
              <a:t>Rigide regler og famlende fasthed </a:t>
            </a:r>
          </a:p>
          <a:p>
            <a:pPr eaLnBrk="1" hangingPunct="1"/>
            <a:r>
              <a:rPr lang="da-DK" dirty="0" smtClean="0">
                <a:latin typeface="Arial Black" pitchFamily="34" charset="0"/>
              </a:rPr>
              <a:t>Nye kønsroller: konsulenten (far) og servicemedarbejderen (mor) </a:t>
            </a:r>
          </a:p>
        </p:txBody>
      </p:sp>
    </p:spTree>
    <p:extLst>
      <p:ext uri="{BB962C8B-B14F-4D97-AF65-F5344CB8AC3E}">
        <p14:creationId xmlns:p14="http://schemas.microsoft.com/office/powerpoint/2010/main" val="7247705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4147">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414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414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41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4147">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4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4147"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755650" y="0"/>
            <a:ext cx="4679950" cy="836613"/>
          </a:xfrm>
          <a:extLst>
            <a:ext uri="{909E8E84-426E-40DD-AFC4-6F175D3DCCD1}">
              <a14:hiddenFill xmlns:a14="http://schemas.microsoft.com/office/drawing/2010/main">
                <a:solidFill>
                  <a:schemeClr val="bg1">
                    <a:alpha val="65097"/>
                  </a:schemeClr>
                </a:solidFill>
              </a14:hiddenFill>
            </a:ext>
          </a:extLst>
        </p:spPr>
        <p:txBody>
          <a:bodyPr/>
          <a:lstStyle/>
          <a:p>
            <a:pPr eaLnBrk="1" hangingPunct="1"/>
            <a:r>
              <a:rPr lang="da-DK" dirty="0" smtClean="0">
                <a:latin typeface="Arial Black" pitchFamily="34" charset="0"/>
              </a:rPr>
              <a:t>Unges rum   </a:t>
            </a:r>
          </a:p>
        </p:txBody>
      </p:sp>
      <p:sp>
        <p:nvSpPr>
          <p:cNvPr id="432131" name="Rectangle 3"/>
          <p:cNvSpPr>
            <a:spLocks noGrp="1" noChangeArrowheads="1"/>
          </p:cNvSpPr>
          <p:nvPr>
            <p:ph type="body" idx="1"/>
          </p:nvPr>
        </p:nvSpPr>
        <p:spPr>
          <a:xfrm>
            <a:off x="0" y="2636912"/>
            <a:ext cx="9144000" cy="4221088"/>
          </a:xfrm>
          <a:solidFill>
            <a:schemeClr val="tx1">
              <a:alpha val="67842"/>
            </a:schemeClr>
          </a:solidFill>
        </p:spPr>
        <p:txBody>
          <a:bodyPr/>
          <a:lstStyle/>
          <a:p>
            <a:pPr eaLnBrk="1" hangingPunct="1"/>
            <a:r>
              <a:rPr lang="da-DK" sz="2800" dirty="0" smtClean="0">
                <a:solidFill>
                  <a:schemeClr val="bg1"/>
                </a:solidFill>
                <a:latin typeface="Arial Black" pitchFamily="34" charset="0"/>
              </a:rPr>
              <a:t>A. Du skal selv vælge …. </a:t>
            </a:r>
          </a:p>
          <a:p>
            <a:pPr eaLnBrk="1" hangingPunct="1"/>
            <a:r>
              <a:rPr lang="da-DK" sz="2800" dirty="0" smtClean="0">
                <a:solidFill>
                  <a:schemeClr val="bg1"/>
                </a:solidFill>
                <a:latin typeface="Arial Black" pitchFamily="34" charset="0"/>
              </a:rPr>
              <a:t>Selvstændighed og egne valg som omdrejningspunkt i opdragelse</a:t>
            </a:r>
          </a:p>
          <a:p>
            <a:pPr eaLnBrk="1" hangingPunct="1"/>
            <a:r>
              <a:rPr lang="da-DK" sz="2800" dirty="0" smtClean="0">
                <a:solidFill>
                  <a:schemeClr val="bg1"/>
                </a:solidFill>
                <a:latin typeface="Arial Black" pitchFamily="34" charset="0"/>
              </a:rPr>
              <a:t>B. Unge opsøger kanter – del af identitet. Udødelighed – og selvstændighed</a:t>
            </a:r>
            <a:endParaRPr lang="da-DK" sz="2800" dirty="0">
              <a:solidFill>
                <a:schemeClr val="bg1"/>
              </a:solidFill>
              <a:latin typeface="Arial Black" pitchFamily="34" charset="0"/>
            </a:endParaRPr>
          </a:p>
          <a:p>
            <a:pPr eaLnBrk="1" hangingPunct="1"/>
            <a:r>
              <a:rPr lang="da-DK" sz="2800" dirty="0" smtClean="0">
                <a:solidFill>
                  <a:schemeClr val="bg1"/>
                </a:solidFill>
                <a:latin typeface="Arial Black" pitchFamily="34" charset="0"/>
              </a:rPr>
              <a:t>Udfordrer ‘det normale’  </a:t>
            </a:r>
          </a:p>
          <a:p>
            <a:pPr eaLnBrk="1" hangingPunct="1"/>
            <a:r>
              <a:rPr lang="da-DK" sz="2800" dirty="0" smtClean="0">
                <a:solidFill>
                  <a:schemeClr val="bg1"/>
                </a:solidFill>
                <a:latin typeface="Arial Black" pitchFamily="34" charset="0"/>
              </a:rPr>
              <a:t>C. Reaktion: Gør som de andre – du bliver måske marginaliseret </a:t>
            </a:r>
          </a:p>
        </p:txBody>
      </p:sp>
    </p:spTree>
    <p:extLst>
      <p:ext uri="{BB962C8B-B14F-4D97-AF65-F5344CB8AC3E}">
        <p14:creationId xmlns:p14="http://schemas.microsoft.com/office/powerpoint/2010/main" val="1583705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2131">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213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213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213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2131">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21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31"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95288" y="188913"/>
            <a:ext cx="7667625" cy="836612"/>
          </a:xfrm>
          <a:solidFill>
            <a:schemeClr val="bg1">
              <a:alpha val="65097"/>
            </a:schemeClr>
          </a:solidFill>
        </p:spPr>
        <p:txBody>
          <a:bodyPr/>
          <a:lstStyle/>
          <a:p>
            <a:pPr eaLnBrk="1" hangingPunct="1"/>
            <a:r>
              <a:rPr lang="da-DK" smtClean="0">
                <a:solidFill>
                  <a:schemeClr val="tx1"/>
                </a:solidFill>
                <a:latin typeface="Arial Black" pitchFamily="34" charset="0"/>
              </a:rPr>
              <a:t>Paradoks </a:t>
            </a:r>
            <a:endParaRPr lang="da-DK" smtClean="0">
              <a:solidFill>
                <a:srgbClr val="FF9900"/>
              </a:solidFill>
              <a:latin typeface="Arial Black" pitchFamily="34" charset="0"/>
            </a:endParaRPr>
          </a:p>
        </p:txBody>
      </p:sp>
      <p:sp>
        <p:nvSpPr>
          <p:cNvPr id="432131" name="Rectangle 3"/>
          <p:cNvSpPr>
            <a:spLocks noGrp="1" noChangeArrowheads="1"/>
          </p:cNvSpPr>
          <p:nvPr>
            <p:ph type="body" idx="1"/>
          </p:nvPr>
        </p:nvSpPr>
        <p:spPr>
          <a:xfrm>
            <a:off x="0" y="3140969"/>
            <a:ext cx="9144000" cy="3717032"/>
          </a:xfrm>
          <a:solidFill>
            <a:schemeClr val="tx1">
              <a:alpha val="67842"/>
            </a:schemeClr>
          </a:solidFill>
        </p:spPr>
        <p:txBody>
          <a:bodyPr/>
          <a:lstStyle/>
          <a:p>
            <a:pPr eaLnBrk="1" hangingPunct="1"/>
            <a:r>
              <a:rPr lang="da-DK" sz="2800" dirty="0" smtClean="0">
                <a:solidFill>
                  <a:schemeClr val="bg1"/>
                </a:solidFill>
                <a:latin typeface="Arial Black" pitchFamily="34" charset="0"/>
              </a:rPr>
              <a:t>Selvstændighed – du skal selv vælge </a:t>
            </a:r>
          </a:p>
          <a:p>
            <a:pPr eaLnBrk="1" hangingPunct="1"/>
            <a:r>
              <a:rPr lang="da-DK" sz="2800" dirty="0" smtClean="0">
                <a:solidFill>
                  <a:schemeClr val="bg1"/>
                </a:solidFill>
                <a:latin typeface="Arial Black" pitchFamily="34" charset="0"/>
              </a:rPr>
              <a:t>Mødes med (skjulte) forventninger: Hvorfor gør du ikke som de andre / det rigtige </a:t>
            </a:r>
          </a:p>
          <a:p>
            <a:pPr eaLnBrk="1" hangingPunct="1"/>
            <a:endParaRPr lang="da-DK" sz="2800" dirty="0" smtClean="0">
              <a:solidFill>
                <a:schemeClr val="bg1"/>
              </a:solidFill>
              <a:latin typeface="Arial Black" pitchFamily="34" charset="0"/>
            </a:endParaRPr>
          </a:p>
          <a:p>
            <a:pPr eaLnBrk="1" hangingPunct="1"/>
            <a:r>
              <a:rPr lang="da-DK" sz="2800" dirty="0" smtClean="0">
                <a:solidFill>
                  <a:schemeClr val="bg1"/>
                </a:solidFill>
                <a:latin typeface="Arial Black" pitchFamily="34" charset="0"/>
              </a:rPr>
              <a:t>Mange valgmuligheder</a:t>
            </a:r>
          </a:p>
          <a:p>
            <a:pPr eaLnBrk="1" hangingPunct="1"/>
            <a:r>
              <a:rPr lang="da-DK" sz="2800" dirty="0" smtClean="0">
                <a:solidFill>
                  <a:schemeClr val="bg1"/>
                </a:solidFill>
                <a:latin typeface="Arial Black" pitchFamily="34" charset="0"/>
              </a:rPr>
              <a:t>Mødes med (skjult) disciplinering – højere karakterer, kortere SU, mm </a:t>
            </a:r>
          </a:p>
        </p:txBody>
      </p:sp>
    </p:spTree>
    <p:extLst>
      <p:ext uri="{BB962C8B-B14F-4D97-AF65-F5344CB8AC3E}">
        <p14:creationId xmlns:p14="http://schemas.microsoft.com/office/powerpoint/2010/main" val="16743082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2131">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213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213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21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21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31"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95288" y="188913"/>
            <a:ext cx="8748712" cy="1143000"/>
          </a:xfrm>
        </p:spPr>
        <p:txBody>
          <a:bodyPr/>
          <a:lstStyle/>
          <a:p>
            <a:pPr eaLnBrk="1" hangingPunct="1"/>
            <a:r>
              <a:rPr lang="da-DK" smtClean="0">
                <a:solidFill>
                  <a:schemeClr val="tx1"/>
                </a:solidFill>
                <a:latin typeface="Arial Black" pitchFamily="34" charset="0"/>
              </a:rPr>
              <a:t>Det serielle liv</a:t>
            </a:r>
          </a:p>
        </p:txBody>
      </p:sp>
      <p:sp>
        <p:nvSpPr>
          <p:cNvPr id="783363" name="Rectangle 3"/>
          <p:cNvSpPr>
            <a:spLocks noChangeArrowheads="1"/>
          </p:cNvSpPr>
          <p:nvPr/>
        </p:nvSpPr>
        <p:spPr bwMode="auto">
          <a:xfrm>
            <a:off x="0" y="2852936"/>
            <a:ext cx="9144000" cy="4005064"/>
          </a:xfrm>
          <a:prstGeom prst="rect">
            <a:avLst/>
          </a:prstGeom>
          <a:solidFill>
            <a:schemeClr val="bg1">
              <a:alpha val="7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buFontTx/>
              <a:buChar char="•"/>
            </a:pPr>
            <a:r>
              <a:rPr lang="da-DK" sz="2800" dirty="0">
                <a:solidFill>
                  <a:srgbClr val="000000"/>
                </a:solidFill>
                <a:latin typeface="Arial Black" pitchFamily="34" charset="0"/>
                <a:cs typeface="Arial" charset="0"/>
              </a:rPr>
              <a:t>Dyrker den individualiserede selvforståelse – skal selv give ting </a:t>
            </a:r>
            <a:r>
              <a:rPr lang="da-DK" sz="2800" dirty="0" smtClean="0">
                <a:solidFill>
                  <a:srgbClr val="000000"/>
                </a:solidFill>
                <a:latin typeface="Arial Black" pitchFamily="34" charset="0"/>
                <a:cs typeface="Arial" charset="0"/>
              </a:rPr>
              <a:t>betydning uafhængigt af autoriteter og repræsentanter </a:t>
            </a:r>
            <a:endParaRPr lang="da-DK" sz="2800" dirty="0">
              <a:solidFill>
                <a:srgbClr val="000000"/>
              </a:solidFill>
              <a:latin typeface="Arial Black" pitchFamily="34" charset="0"/>
              <a:cs typeface="Arial" charset="0"/>
            </a:endParaRPr>
          </a:p>
          <a:p>
            <a:pPr marL="342900" indent="-342900" eaLnBrk="1" hangingPunct="1">
              <a:spcBef>
                <a:spcPct val="20000"/>
              </a:spcBef>
              <a:buFontTx/>
              <a:buChar char="•"/>
            </a:pPr>
            <a:r>
              <a:rPr lang="da-DK" sz="2800" dirty="0">
                <a:solidFill>
                  <a:srgbClr val="000000"/>
                </a:solidFill>
                <a:latin typeface="Arial Black" pitchFamily="34" charset="0"/>
                <a:cs typeface="Arial" charset="0"/>
              </a:rPr>
              <a:t>Lever </a:t>
            </a:r>
            <a:r>
              <a:rPr lang="da-DK" sz="2800" dirty="0" smtClean="0">
                <a:solidFill>
                  <a:srgbClr val="000000"/>
                </a:solidFill>
                <a:latin typeface="Arial Black" pitchFamily="34" charset="0"/>
                <a:cs typeface="Arial" charset="0"/>
              </a:rPr>
              <a:t>en del med serier</a:t>
            </a:r>
            <a:r>
              <a:rPr lang="da-DK" sz="2800" dirty="0">
                <a:solidFill>
                  <a:srgbClr val="000000"/>
                </a:solidFill>
                <a:latin typeface="Arial Black" pitchFamily="34" charset="0"/>
                <a:cs typeface="Arial" charset="0"/>
              </a:rPr>
              <a:t>, f.eks. Kultur i serier: </a:t>
            </a:r>
            <a:r>
              <a:rPr lang="da-DK" sz="2800" dirty="0" err="1">
                <a:solidFill>
                  <a:srgbClr val="000000"/>
                </a:solidFill>
                <a:latin typeface="Arial Black" pitchFamily="34" charset="0"/>
                <a:cs typeface="Arial" charset="0"/>
              </a:rPr>
              <a:t>TV-serier</a:t>
            </a:r>
            <a:r>
              <a:rPr lang="da-DK" sz="2800" dirty="0">
                <a:solidFill>
                  <a:srgbClr val="000000"/>
                </a:solidFill>
                <a:latin typeface="Arial Black" pitchFamily="34" charset="0"/>
                <a:cs typeface="Arial" charset="0"/>
              </a:rPr>
              <a:t>, festuger osv. </a:t>
            </a:r>
          </a:p>
          <a:p>
            <a:pPr marL="342900" indent="-342900" eaLnBrk="1" hangingPunct="1">
              <a:spcBef>
                <a:spcPct val="20000"/>
              </a:spcBef>
              <a:buFontTx/>
              <a:buChar char="•"/>
            </a:pPr>
            <a:r>
              <a:rPr lang="da-DK" sz="2800" dirty="0">
                <a:solidFill>
                  <a:srgbClr val="000000"/>
                </a:solidFill>
                <a:latin typeface="Arial Black" pitchFamily="34" charset="0"/>
                <a:cs typeface="Arial" charset="0"/>
              </a:rPr>
              <a:t>Rigdom og civilisation demonstreres </a:t>
            </a:r>
            <a:r>
              <a:rPr lang="da-DK" sz="2800" dirty="0" smtClean="0">
                <a:solidFill>
                  <a:srgbClr val="000000"/>
                </a:solidFill>
                <a:latin typeface="Arial Black" pitchFamily="34" charset="0"/>
                <a:cs typeface="Arial" charset="0"/>
              </a:rPr>
              <a:t>via serier: </a:t>
            </a:r>
            <a:r>
              <a:rPr lang="da-DK" sz="2800" dirty="0">
                <a:solidFill>
                  <a:srgbClr val="000000"/>
                </a:solidFill>
                <a:latin typeface="Arial Black" pitchFamily="34" charset="0"/>
                <a:cs typeface="Arial" charset="0"/>
              </a:rPr>
              <a:t>butikskæder, designervarer, logo-genkendelser, brand-logikker, konsulentord </a:t>
            </a:r>
          </a:p>
        </p:txBody>
      </p:sp>
    </p:spTree>
    <p:extLst>
      <p:ext uri="{BB962C8B-B14F-4D97-AF65-F5344CB8AC3E}">
        <p14:creationId xmlns:p14="http://schemas.microsoft.com/office/powerpoint/2010/main" val="8667766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336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336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336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3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336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395288" y="0"/>
            <a:ext cx="8748712" cy="1143000"/>
          </a:xfrm>
        </p:spPr>
        <p:txBody>
          <a:bodyPr/>
          <a:lstStyle/>
          <a:p>
            <a:pPr eaLnBrk="1" hangingPunct="1"/>
            <a:r>
              <a:rPr lang="da-DK" smtClean="0">
                <a:solidFill>
                  <a:schemeClr val="tx1"/>
                </a:solidFill>
                <a:latin typeface="Arial Black" pitchFamily="34" charset="0"/>
              </a:rPr>
              <a:t>Det serielle liv – det hippe</a:t>
            </a:r>
            <a:r>
              <a:rPr lang="da-DK" smtClean="0">
                <a:solidFill>
                  <a:srgbClr val="CC0000"/>
                </a:solidFill>
                <a:latin typeface="Arial Black" pitchFamily="34" charset="0"/>
              </a:rPr>
              <a:t>  </a:t>
            </a:r>
            <a:endParaRPr lang="da-DK" smtClean="0"/>
          </a:p>
        </p:txBody>
      </p:sp>
      <p:sp>
        <p:nvSpPr>
          <p:cNvPr id="784387" name="Rectangle 3"/>
          <p:cNvSpPr>
            <a:spLocks noChangeArrowheads="1"/>
          </p:cNvSpPr>
          <p:nvPr/>
        </p:nvSpPr>
        <p:spPr bwMode="auto">
          <a:xfrm>
            <a:off x="0" y="3429000"/>
            <a:ext cx="9144000" cy="3429000"/>
          </a:xfrm>
          <a:prstGeom prst="rect">
            <a:avLst/>
          </a:prstGeom>
          <a:solidFill>
            <a:schemeClr val="bg1">
              <a:alpha val="7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buFontTx/>
              <a:buChar char="•"/>
            </a:pPr>
            <a:r>
              <a:rPr lang="da-DK" sz="2800">
                <a:solidFill>
                  <a:srgbClr val="000000"/>
                </a:solidFill>
                <a:latin typeface="Arial Black" pitchFamily="34" charset="0"/>
                <a:cs typeface="Arial" charset="0"/>
              </a:rPr>
              <a:t>Selvstændigheden får mening i dyrkelse af det ’hippe’ mellem serier </a:t>
            </a:r>
          </a:p>
          <a:p>
            <a:pPr marL="342900" indent="-342900" eaLnBrk="1" hangingPunct="1">
              <a:spcBef>
                <a:spcPct val="20000"/>
              </a:spcBef>
              <a:buFontTx/>
              <a:buChar char="•"/>
            </a:pPr>
            <a:r>
              <a:rPr lang="da-DK" sz="2800">
                <a:solidFill>
                  <a:srgbClr val="000000"/>
                </a:solidFill>
                <a:latin typeface="Arial Black" pitchFamily="34" charset="0"/>
                <a:cs typeface="Arial" charset="0"/>
              </a:rPr>
              <a:t>Ved at lægge afstand til det ’hippe’ – og dermed ved at spejle det </a:t>
            </a:r>
          </a:p>
          <a:p>
            <a:pPr marL="342900" indent="-342900" eaLnBrk="1" hangingPunct="1">
              <a:spcBef>
                <a:spcPct val="20000"/>
              </a:spcBef>
              <a:buFontTx/>
              <a:buChar char="•"/>
            </a:pPr>
            <a:r>
              <a:rPr lang="da-DK" sz="2800">
                <a:solidFill>
                  <a:srgbClr val="000000"/>
                </a:solidFill>
                <a:latin typeface="Arial Black" pitchFamily="34" charset="0"/>
                <a:cs typeface="Arial" charset="0"/>
              </a:rPr>
              <a:t>Eller ved det ekstreme der ikke kan styres – drukturen …… - nydelses og forbrugskultur  </a:t>
            </a:r>
          </a:p>
        </p:txBody>
      </p:sp>
      <p:sp>
        <p:nvSpPr>
          <p:cNvPr id="784389" name="Text Box 5"/>
          <p:cNvSpPr txBox="1">
            <a:spLocks noChangeArrowheads="1"/>
          </p:cNvSpPr>
          <p:nvPr/>
        </p:nvSpPr>
        <p:spPr bwMode="auto">
          <a:xfrm>
            <a:off x="179512" y="3712339"/>
            <a:ext cx="7127875" cy="2862322"/>
          </a:xfrm>
          <a:prstGeom prst="rect">
            <a:avLst/>
          </a:prstGeom>
          <a:solidFill>
            <a:srgbClr val="339966">
              <a:alpha val="94901"/>
            </a:srgbClr>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a-DK" dirty="0">
                <a:solidFill>
                  <a:srgbClr val="000000"/>
                </a:solidFill>
                <a:latin typeface="Arial Black" pitchFamily="34" charset="0"/>
                <a:cs typeface="Arial" charset="0"/>
              </a:rPr>
              <a:t>Den hippe</a:t>
            </a:r>
          </a:p>
          <a:p>
            <a:pPr eaLnBrk="1" hangingPunct="1">
              <a:spcBef>
                <a:spcPct val="50000"/>
              </a:spcBef>
            </a:pPr>
            <a:r>
              <a:rPr lang="da-DK" dirty="0">
                <a:solidFill>
                  <a:srgbClr val="000000"/>
                </a:solidFill>
                <a:latin typeface="Arial Black" pitchFamily="34" charset="0"/>
                <a:cs typeface="Arial" charset="0"/>
              </a:rPr>
              <a:t>Opsøger </a:t>
            </a:r>
            <a:r>
              <a:rPr lang="da-DK" dirty="0" smtClean="0">
                <a:solidFill>
                  <a:srgbClr val="000000"/>
                </a:solidFill>
                <a:latin typeface="Arial Black" pitchFamily="34" charset="0"/>
                <a:cs typeface="Arial" charset="0"/>
              </a:rPr>
              <a:t>scener og fremviser det hippe – </a:t>
            </a:r>
            <a:r>
              <a:rPr lang="da-DK" dirty="0">
                <a:solidFill>
                  <a:srgbClr val="000000"/>
                </a:solidFill>
                <a:latin typeface="Arial Black" pitchFamily="34" charset="0"/>
                <a:cs typeface="Arial" charset="0"/>
              </a:rPr>
              <a:t>man </a:t>
            </a:r>
            <a:r>
              <a:rPr lang="da-DK" dirty="0" smtClean="0">
                <a:solidFill>
                  <a:srgbClr val="000000"/>
                </a:solidFill>
                <a:latin typeface="Arial Black" pitchFamily="34" charset="0"/>
                <a:cs typeface="Arial" charset="0"/>
              </a:rPr>
              <a:t>vil helst </a:t>
            </a:r>
            <a:r>
              <a:rPr lang="da-DK" dirty="0">
                <a:solidFill>
                  <a:srgbClr val="000000"/>
                </a:solidFill>
                <a:latin typeface="Arial Black" pitchFamily="34" charset="0"/>
                <a:cs typeface="Arial" charset="0"/>
              </a:rPr>
              <a:t>være på </a:t>
            </a:r>
            <a:endParaRPr lang="da-DK" dirty="0" smtClean="0">
              <a:solidFill>
                <a:srgbClr val="000000"/>
              </a:solidFill>
              <a:latin typeface="Arial Black" pitchFamily="34" charset="0"/>
              <a:cs typeface="Arial" charset="0"/>
            </a:endParaRPr>
          </a:p>
          <a:p>
            <a:pPr eaLnBrk="1" hangingPunct="1">
              <a:spcBef>
                <a:spcPct val="50000"/>
              </a:spcBef>
            </a:pPr>
            <a:r>
              <a:rPr lang="da-DK" dirty="0" smtClean="0">
                <a:solidFill>
                  <a:srgbClr val="000000"/>
                </a:solidFill>
                <a:latin typeface="Arial Black" pitchFamily="34" charset="0"/>
                <a:cs typeface="Arial" charset="0"/>
              </a:rPr>
              <a:t>Målrettet og strategisk</a:t>
            </a:r>
            <a:endParaRPr lang="da-DK" dirty="0">
              <a:solidFill>
                <a:srgbClr val="000000"/>
              </a:solidFill>
              <a:latin typeface="Arial Black" pitchFamily="34" charset="0"/>
              <a:cs typeface="Arial" charset="0"/>
            </a:endParaRPr>
          </a:p>
          <a:p>
            <a:pPr eaLnBrk="1" hangingPunct="1">
              <a:spcBef>
                <a:spcPct val="50000"/>
              </a:spcBef>
            </a:pPr>
            <a:r>
              <a:rPr lang="da-DK" dirty="0">
                <a:solidFill>
                  <a:srgbClr val="000000"/>
                </a:solidFill>
                <a:latin typeface="Arial Black" pitchFamily="34" charset="0"/>
                <a:cs typeface="Arial" charset="0"/>
              </a:rPr>
              <a:t>Fokus på den ‘rigtige’ skole, uddannelse, arbejde og projekter – og den flade mave </a:t>
            </a:r>
          </a:p>
        </p:txBody>
      </p:sp>
      <p:sp>
        <p:nvSpPr>
          <p:cNvPr id="784391" name="Text Box 7"/>
          <p:cNvSpPr txBox="1">
            <a:spLocks noChangeArrowheads="1"/>
          </p:cNvSpPr>
          <p:nvPr/>
        </p:nvSpPr>
        <p:spPr bwMode="auto">
          <a:xfrm>
            <a:off x="703263" y="3924057"/>
            <a:ext cx="8280400" cy="2862322"/>
          </a:xfrm>
          <a:prstGeom prst="rect">
            <a:avLst/>
          </a:prstGeom>
          <a:solidFill>
            <a:srgbClr val="339966">
              <a:alpha val="94901"/>
            </a:srgbClr>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a-DK" dirty="0">
                <a:solidFill>
                  <a:srgbClr val="000000"/>
                </a:solidFill>
                <a:latin typeface="Arial Black" pitchFamily="34" charset="0"/>
                <a:cs typeface="Arial" charset="0"/>
              </a:rPr>
              <a:t>Den ‘rigtige’ hippe</a:t>
            </a:r>
          </a:p>
          <a:p>
            <a:pPr eaLnBrk="1" hangingPunct="1">
              <a:spcBef>
                <a:spcPct val="50000"/>
              </a:spcBef>
            </a:pPr>
            <a:r>
              <a:rPr lang="da-DK" dirty="0" smtClean="0">
                <a:solidFill>
                  <a:srgbClr val="000000"/>
                </a:solidFill>
                <a:latin typeface="Arial Black" pitchFamily="34" charset="0"/>
                <a:cs typeface="Arial" charset="0"/>
              </a:rPr>
              <a:t>Demonstrativ anderledes – </a:t>
            </a:r>
            <a:r>
              <a:rPr lang="da-DK" dirty="0">
                <a:solidFill>
                  <a:srgbClr val="000000"/>
                </a:solidFill>
                <a:latin typeface="Arial Black" pitchFamily="34" charset="0"/>
                <a:cs typeface="Arial" charset="0"/>
              </a:rPr>
              <a:t>man er på ved at være </a:t>
            </a:r>
            <a:r>
              <a:rPr lang="da-DK" dirty="0" smtClean="0">
                <a:solidFill>
                  <a:srgbClr val="000000"/>
                </a:solidFill>
                <a:latin typeface="Arial Black" pitchFamily="34" charset="0"/>
                <a:cs typeface="Arial" charset="0"/>
              </a:rPr>
              <a:t>ligne og være anderledes</a:t>
            </a:r>
            <a:r>
              <a:rPr lang="da-DK" dirty="0">
                <a:solidFill>
                  <a:srgbClr val="000000"/>
                </a:solidFill>
                <a:latin typeface="Arial Black" pitchFamily="34" charset="0"/>
                <a:cs typeface="Arial" charset="0"/>
              </a:rPr>
              <a:t>. No logo. </a:t>
            </a:r>
            <a:endParaRPr lang="da-DK" dirty="0" smtClean="0">
              <a:solidFill>
                <a:srgbClr val="000000"/>
              </a:solidFill>
              <a:latin typeface="Arial Black" pitchFamily="34" charset="0"/>
              <a:cs typeface="Arial" charset="0"/>
            </a:endParaRPr>
          </a:p>
          <a:p>
            <a:pPr eaLnBrk="1" hangingPunct="1">
              <a:spcBef>
                <a:spcPct val="50000"/>
              </a:spcBef>
            </a:pPr>
            <a:r>
              <a:rPr lang="da-DK" dirty="0" smtClean="0">
                <a:solidFill>
                  <a:srgbClr val="000000"/>
                </a:solidFill>
                <a:latin typeface="Arial Black" pitchFamily="34" charset="0"/>
                <a:cs typeface="Arial" charset="0"/>
              </a:rPr>
              <a:t>Målrettet - med udsving</a:t>
            </a:r>
            <a:endParaRPr lang="da-DK" dirty="0">
              <a:solidFill>
                <a:srgbClr val="000000"/>
              </a:solidFill>
              <a:latin typeface="Arial Black" pitchFamily="34" charset="0"/>
              <a:cs typeface="Arial" charset="0"/>
            </a:endParaRPr>
          </a:p>
          <a:p>
            <a:pPr eaLnBrk="1" hangingPunct="1">
              <a:spcBef>
                <a:spcPct val="50000"/>
              </a:spcBef>
            </a:pPr>
            <a:r>
              <a:rPr lang="da-DK" dirty="0">
                <a:solidFill>
                  <a:srgbClr val="000000"/>
                </a:solidFill>
                <a:latin typeface="Arial Black" pitchFamily="34" charset="0"/>
                <a:cs typeface="Arial" charset="0"/>
              </a:rPr>
              <a:t>Fokus på </a:t>
            </a:r>
            <a:r>
              <a:rPr lang="da-DK" dirty="0" smtClean="0">
                <a:solidFill>
                  <a:srgbClr val="000000"/>
                </a:solidFill>
                <a:latin typeface="Arial Black" pitchFamily="34" charset="0"/>
                <a:cs typeface="Arial" charset="0"/>
              </a:rPr>
              <a:t>netværk, kultur, kreativitet, uddannelse </a:t>
            </a:r>
            <a:r>
              <a:rPr lang="da-DK" dirty="0">
                <a:solidFill>
                  <a:srgbClr val="000000"/>
                </a:solidFill>
                <a:latin typeface="Arial Black" pitchFamily="34" charset="0"/>
                <a:cs typeface="Arial" charset="0"/>
              </a:rPr>
              <a:t>– og om at spise rigtigt </a:t>
            </a:r>
          </a:p>
        </p:txBody>
      </p:sp>
    </p:spTree>
    <p:extLst>
      <p:ext uri="{BB962C8B-B14F-4D97-AF65-F5344CB8AC3E}">
        <p14:creationId xmlns:p14="http://schemas.microsoft.com/office/powerpoint/2010/main" val="2385052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4387">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4387">
                                            <p:txEl>
                                              <p:pRg st="0" end="0"/>
                                            </p:txEl>
                                          </p:spTgt>
                                        </p:tgtEl>
                                        <p:attrNameLst>
                                          <p:attrName>style.visibility</p:attrName>
                                        </p:attrNameLst>
                                      </p:cBhvr>
                                      <p:to>
                                        <p:strVal val="visible"/>
                                      </p:to>
                                    </p:set>
                                  </p:childTnLst>
                                </p:cTn>
                              </p:par>
                              <p:par>
                                <p:cTn id="11" presetID="14" presetClass="entr" presetSubtype="10" fill="hold" grpId="0" nodeType="withEffect">
                                  <p:stCondLst>
                                    <p:cond delay="0"/>
                                  </p:stCondLst>
                                  <p:childTnLst>
                                    <p:set>
                                      <p:cBhvr>
                                        <p:cTn id="12" dur="1" fill="hold">
                                          <p:stCondLst>
                                            <p:cond delay="0"/>
                                          </p:stCondLst>
                                        </p:cTn>
                                        <p:tgtEl>
                                          <p:spTgt spid="784389"/>
                                        </p:tgtEl>
                                        <p:attrNameLst>
                                          <p:attrName>style.visibility</p:attrName>
                                        </p:attrNameLst>
                                      </p:cBhvr>
                                      <p:to>
                                        <p:strVal val="visible"/>
                                      </p:to>
                                    </p:set>
                                    <p:animEffect transition="in" filter="randombar(horizontal)">
                                      <p:cBhvr>
                                        <p:cTn id="13" dur="500"/>
                                        <p:tgtEl>
                                          <p:spTgt spid="78438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784387">
                                            <p:txEl>
                                              <p:pRg st="1" end="1"/>
                                            </p:txEl>
                                          </p:spTgt>
                                        </p:tgtEl>
                                        <p:attrNameLst>
                                          <p:attrName>style.visibility</p:attrName>
                                        </p:attrNameLst>
                                      </p:cBhvr>
                                      <p:to>
                                        <p:strVal val="visible"/>
                                      </p:to>
                                    </p:set>
                                  </p:childTnLst>
                                </p:cTn>
                              </p:par>
                              <p:par>
                                <p:cTn id="18" presetID="9" presetClass="exit" presetSubtype="0" fill="hold" grpId="1" nodeType="withEffect">
                                  <p:stCondLst>
                                    <p:cond delay="0"/>
                                  </p:stCondLst>
                                  <p:childTnLst>
                                    <p:animEffect transition="out" filter="dissolve">
                                      <p:cBhvr>
                                        <p:cTn id="19" dur="500"/>
                                        <p:tgtEl>
                                          <p:spTgt spid="784389"/>
                                        </p:tgtEl>
                                      </p:cBhvr>
                                    </p:animEffect>
                                    <p:set>
                                      <p:cBhvr>
                                        <p:cTn id="20" dur="1" fill="hold">
                                          <p:stCondLst>
                                            <p:cond delay="499"/>
                                          </p:stCondLst>
                                        </p:cTn>
                                        <p:tgtEl>
                                          <p:spTgt spid="784389"/>
                                        </p:tgtEl>
                                        <p:attrNameLst>
                                          <p:attrName>style.visibility</p:attrName>
                                        </p:attrNameLst>
                                      </p:cBhvr>
                                      <p:to>
                                        <p:strVal val="hidden"/>
                                      </p:to>
                                    </p:set>
                                  </p:childTnLst>
                                </p:cTn>
                              </p:par>
                              <p:par>
                                <p:cTn id="21" presetID="14" presetClass="entr" presetSubtype="10" fill="hold" grpId="0" nodeType="withEffect">
                                  <p:stCondLst>
                                    <p:cond delay="0"/>
                                  </p:stCondLst>
                                  <p:childTnLst>
                                    <p:set>
                                      <p:cBhvr>
                                        <p:cTn id="22" dur="1" fill="hold">
                                          <p:stCondLst>
                                            <p:cond delay="0"/>
                                          </p:stCondLst>
                                        </p:cTn>
                                        <p:tgtEl>
                                          <p:spTgt spid="784391"/>
                                        </p:tgtEl>
                                        <p:attrNameLst>
                                          <p:attrName>style.visibility</p:attrName>
                                        </p:attrNameLst>
                                      </p:cBhvr>
                                      <p:to>
                                        <p:strVal val="visible"/>
                                      </p:to>
                                    </p:set>
                                    <p:animEffect transition="in" filter="randombar(horizontal)">
                                      <p:cBhvr>
                                        <p:cTn id="23" dur="500"/>
                                        <p:tgtEl>
                                          <p:spTgt spid="78439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84387">
                                            <p:txEl>
                                              <p:pRg st="2" end="2"/>
                                            </p:txEl>
                                          </p:spTgt>
                                        </p:tgtEl>
                                        <p:attrNameLst>
                                          <p:attrName>style.visibility</p:attrName>
                                        </p:attrNameLst>
                                      </p:cBhvr>
                                      <p:to>
                                        <p:strVal val="visible"/>
                                      </p:to>
                                    </p:set>
                                  </p:childTnLst>
                                </p:cTn>
                              </p:par>
                              <p:par>
                                <p:cTn id="28" presetID="9" presetClass="exit" presetSubtype="0" fill="hold" grpId="1" nodeType="withEffect">
                                  <p:stCondLst>
                                    <p:cond delay="0"/>
                                  </p:stCondLst>
                                  <p:childTnLst>
                                    <p:animEffect transition="out" filter="dissolve">
                                      <p:cBhvr>
                                        <p:cTn id="29" dur="500"/>
                                        <p:tgtEl>
                                          <p:spTgt spid="784391"/>
                                        </p:tgtEl>
                                      </p:cBhvr>
                                    </p:animEffect>
                                    <p:set>
                                      <p:cBhvr>
                                        <p:cTn id="30" dur="1" fill="hold">
                                          <p:stCondLst>
                                            <p:cond delay="499"/>
                                          </p:stCondLst>
                                        </p:cTn>
                                        <p:tgtEl>
                                          <p:spTgt spid="78439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4387" grpId="0" build="p" animBg="1"/>
      <p:bldP spid="784389" grpId="0" animBg="1"/>
      <p:bldP spid="784389" grpId="1" animBg="1"/>
      <p:bldP spid="784391" grpId="0" animBg="1"/>
      <p:bldP spid="784391"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0" y="260350"/>
            <a:ext cx="9144000" cy="720725"/>
          </a:xfrm>
          <a:solidFill>
            <a:srgbClr val="EAEAEA">
              <a:alpha val="83137"/>
            </a:srgbClr>
          </a:solidFill>
        </p:spPr>
        <p:txBody>
          <a:bodyPr/>
          <a:lstStyle/>
          <a:p>
            <a:pPr eaLnBrk="1" hangingPunct="1"/>
            <a:r>
              <a:rPr lang="da-DK" sz="4000" b="1" dirty="0" smtClean="0">
                <a:solidFill>
                  <a:schemeClr val="tx1"/>
                </a:solidFill>
                <a:latin typeface="Arial Black" pitchFamily="34" charset="0"/>
              </a:rPr>
              <a:t>Tilværelsen som fortælling</a:t>
            </a:r>
          </a:p>
        </p:txBody>
      </p:sp>
      <p:sp>
        <p:nvSpPr>
          <p:cNvPr id="774147" name="Rectangle 3"/>
          <p:cNvSpPr>
            <a:spLocks noGrp="1" noChangeArrowheads="1"/>
          </p:cNvSpPr>
          <p:nvPr>
            <p:ph type="body" idx="1"/>
          </p:nvPr>
        </p:nvSpPr>
        <p:spPr>
          <a:xfrm>
            <a:off x="0" y="1916832"/>
            <a:ext cx="9144000" cy="4941168"/>
          </a:xfrm>
          <a:solidFill>
            <a:srgbClr val="FFFFFF">
              <a:alpha val="81961"/>
            </a:srgbClr>
          </a:solidFill>
        </p:spPr>
        <p:txBody>
          <a:bodyPr/>
          <a:lstStyle/>
          <a:p>
            <a:pPr eaLnBrk="1" hangingPunct="1"/>
            <a:r>
              <a:rPr lang="da-DK" dirty="0" smtClean="0">
                <a:latin typeface="Arial Black" pitchFamily="34" charset="0"/>
              </a:rPr>
              <a:t>‘Du er dine valg’</a:t>
            </a:r>
          </a:p>
          <a:p>
            <a:pPr eaLnBrk="1" hangingPunct="1"/>
            <a:r>
              <a:rPr lang="da-DK" dirty="0" smtClean="0">
                <a:latin typeface="Arial Black" pitchFamily="34" charset="0"/>
              </a:rPr>
              <a:t>Tilværelsen opfattes som en formet / iscenesat fortælling – </a:t>
            </a:r>
            <a:r>
              <a:rPr lang="da-DK" i="1" dirty="0" err="1">
                <a:latin typeface="Arial Black" pitchFamily="34" charset="0"/>
              </a:rPr>
              <a:t>storytelling</a:t>
            </a:r>
            <a:r>
              <a:rPr lang="da-DK" dirty="0">
                <a:latin typeface="Arial Black" pitchFamily="34" charset="0"/>
              </a:rPr>
              <a:t> </a:t>
            </a:r>
            <a:endParaRPr lang="da-DK" dirty="0" smtClean="0">
              <a:latin typeface="Arial Black" pitchFamily="34" charset="0"/>
            </a:endParaRPr>
          </a:p>
          <a:p>
            <a:pPr eaLnBrk="1" hangingPunct="1"/>
            <a:r>
              <a:rPr lang="da-DK" dirty="0" smtClean="0">
                <a:latin typeface="Arial Black" pitchFamily="34" charset="0"/>
              </a:rPr>
              <a:t>Viden om det serielle nødvendigt </a:t>
            </a:r>
          </a:p>
          <a:p>
            <a:pPr eaLnBrk="1" hangingPunct="1"/>
            <a:r>
              <a:rPr lang="da-DK" dirty="0" smtClean="0">
                <a:latin typeface="Arial Black" pitchFamily="34" charset="0"/>
              </a:rPr>
              <a:t>Det ‘hippe’ som omdrejningspunkt </a:t>
            </a:r>
          </a:p>
          <a:p>
            <a:pPr eaLnBrk="1" hangingPunct="1"/>
            <a:r>
              <a:rPr lang="da-DK" dirty="0" smtClean="0">
                <a:latin typeface="Arial Black" pitchFamily="34" charset="0"/>
              </a:rPr>
              <a:t>Medier som adgang til det hippe, det offentlige og det private</a:t>
            </a:r>
          </a:p>
          <a:p>
            <a:pPr eaLnBrk="1" hangingPunct="1"/>
            <a:r>
              <a:rPr lang="da-DK" dirty="0" smtClean="0">
                <a:latin typeface="Arial Black" pitchFamily="34" charset="0"/>
              </a:rPr>
              <a:t>Mulige strategier: Projekter eller reality </a:t>
            </a:r>
          </a:p>
        </p:txBody>
      </p:sp>
    </p:spTree>
    <p:extLst>
      <p:ext uri="{BB962C8B-B14F-4D97-AF65-F5344CB8AC3E}">
        <p14:creationId xmlns:p14="http://schemas.microsoft.com/office/powerpoint/2010/main" val="18915401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4147">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414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414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41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414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414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74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4147"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el 1"/>
          <p:cNvSpPr>
            <a:spLocks noGrp="1"/>
          </p:cNvSpPr>
          <p:nvPr>
            <p:ph type="title"/>
          </p:nvPr>
        </p:nvSpPr>
        <p:spPr>
          <a:xfrm>
            <a:off x="0" y="188913"/>
            <a:ext cx="9144000" cy="1143000"/>
          </a:xfrm>
          <a:solidFill>
            <a:srgbClr val="F8F8F8">
              <a:alpha val="70979"/>
            </a:srgbClr>
          </a:solidFill>
        </p:spPr>
        <p:txBody>
          <a:bodyPr/>
          <a:lstStyle/>
          <a:p>
            <a:pPr eaLnBrk="1" hangingPunct="1"/>
            <a:r>
              <a:rPr lang="da-DK" altLang="da-DK" smtClean="0">
                <a:latin typeface="Arial Black" panose="020B0A04020102020204" pitchFamily="34" charset="0"/>
              </a:rPr>
              <a:t>Problemstillinger</a:t>
            </a:r>
          </a:p>
        </p:txBody>
      </p:sp>
      <p:sp>
        <p:nvSpPr>
          <p:cNvPr id="3" name="Pladsholder til indhold 2"/>
          <p:cNvSpPr>
            <a:spLocks noGrp="1"/>
          </p:cNvSpPr>
          <p:nvPr>
            <p:ph idx="1"/>
          </p:nvPr>
        </p:nvSpPr>
        <p:spPr>
          <a:xfrm>
            <a:off x="0" y="2636912"/>
            <a:ext cx="9144000" cy="4022651"/>
          </a:xfrm>
          <a:solidFill>
            <a:srgbClr val="F8F8F8">
              <a:alpha val="74118"/>
            </a:srgbClr>
          </a:solidFill>
        </p:spPr>
        <p:txBody>
          <a:bodyPr rtlCol="0">
            <a:normAutofit/>
          </a:bodyPr>
          <a:lstStyle/>
          <a:p>
            <a:pPr eaLnBrk="1" fontAlgn="auto" hangingPunct="1">
              <a:spcAft>
                <a:spcPts val="0"/>
              </a:spcAft>
              <a:defRPr/>
            </a:pPr>
            <a:r>
              <a:rPr lang="da-DK" dirty="0" smtClean="0">
                <a:solidFill>
                  <a:prstClr val="black"/>
                </a:solidFill>
                <a:latin typeface="Arial Black" pitchFamily="34" charset="0"/>
              </a:rPr>
              <a:t>Velfærdsstaten </a:t>
            </a:r>
            <a:r>
              <a:rPr lang="da-DK" dirty="0">
                <a:solidFill>
                  <a:prstClr val="black"/>
                </a:solidFill>
                <a:latin typeface="Arial Black" pitchFamily="34" charset="0"/>
              </a:rPr>
              <a:t>– </a:t>
            </a:r>
            <a:r>
              <a:rPr lang="da-DK" dirty="0" smtClean="0">
                <a:solidFill>
                  <a:prstClr val="black"/>
                </a:solidFill>
                <a:latin typeface="Arial Black" pitchFamily="34" charset="0"/>
              </a:rPr>
              <a:t>nye paradigmer </a:t>
            </a:r>
          </a:p>
          <a:p>
            <a:pPr eaLnBrk="1" fontAlgn="auto" hangingPunct="1">
              <a:spcAft>
                <a:spcPts val="0"/>
              </a:spcAft>
              <a:defRPr/>
            </a:pPr>
            <a:r>
              <a:rPr lang="da-DK" dirty="0" smtClean="0">
                <a:solidFill>
                  <a:prstClr val="black"/>
                </a:solidFill>
                <a:latin typeface="Arial Black" pitchFamily="34" charset="0"/>
              </a:rPr>
              <a:t>Nye professionsroller </a:t>
            </a:r>
          </a:p>
          <a:p>
            <a:pPr eaLnBrk="1" fontAlgn="auto" hangingPunct="1">
              <a:spcAft>
                <a:spcPts val="0"/>
              </a:spcAft>
              <a:defRPr/>
            </a:pPr>
            <a:r>
              <a:rPr lang="da-DK" dirty="0" smtClean="0">
                <a:solidFill>
                  <a:prstClr val="black"/>
                </a:solidFill>
                <a:latin typeface="Arial Black" pitchFamily="34" charset="0"/>
              </a:rPr>
              <a:t>Medborgerskab – med nye perspektiver </a:t>
            </a:r>
          </a:p>
          <a:p>
            <a:pPr eaLnBrk="1" fontAlgn="auto" hangingPunct="1">
              <a:spcAft>
                <a:spcPts val="0"/>
              </a:spcAft>
              <a:defRPr/>
            </a:pPr>
            <a:r>
              <a:rPr lang="da-DK" dirty="0" smtClean="0">
                <a:solidFill>
                  <a:prstClr val="black"/>
                </a:solidFill>
                <a:latin typeface="Arial Black" pitchFamily="34" charset="0"/>
              </a:rPr>
              <a:t>Unge og deres biografi – </a:t>
            </a:r>
            <a:r>
              <a:rPr lang="da-DK" i="1" dirty="0" err="1" smtClean="0">
                <a:solidFill>
                  <a:prstClr val="black"/>
                </a:solidFill>
                <a:latin typeface="Arial Black" pitchFamily="34" charset="0"/>
              </a:rPr>
              <a:t>storytelling</a:t>
            </a:r>
            <a:r>
              <a:rPr lang="da-DK" dirty="0" smtClean="0">
                <a:solidFill>
                  <a:prstClr val="black"/>
                </a:solidFill>
                <a:latin typeface="Arial Black" pitchFamily="34" charset="0"/>
              </a:rPr>
              <a:t> </a:t>
            </a:r>
          </a:p>
          <a:p>
            <a:pPr eaLnBrk="1" fontAlgn="auto" hangingPunct="1">
              <a:spcAft>
                <a:spcPts val="0"/>
              </a:spcAft>
              <a:defRPr/>
            </a:pPr>
            <a:r>
              <a:rPr lang="da-DK" dirty="0" smtClean="0">
                <a:solidFill>
                  <a:prstClr val="black"/>
                </a:solidFill>
                <a:latin typeface="Arial Black" pitchFamily="34" charset="0"/>
              </a:rPr>
              <a:t>Projekter og reality </a:t>
            </a:r>
          </a:p>
          <a:p>
            <a:pPr eaLnBrk="1" fontAlgn="auto" hangingPunct="1">
              <a:spcAft>
                <a:spcPts val="0"/>
              </a:spcAft>
              <a:defRPr/>
            </a:pPr>
            <a:r>
              <a:rPr lang="da-DK" dirty="0" smtClean="0">
                <a:solidFill>
                  <a:prstClr val="black"/>
                </a:solidFill>
                <a:latin typeface="Arial Black" pitchFamily="34" charset="0"/>
              </a:rPr>
              <a:t>Selvværd og selvtillid </a:t>
            </a:r>
          </a:p>
        </p:txBody>
      </p:sp>
    </p:spTree>
    <p:extLst>
      <p:ext uri="{BB962C8B-B14F-4D97-AF65-F5344CB8AC3E}">
        <p14:creationId xmlns:p14="http://schemas.microsoft.com/office/powerpoint/2010/main" val="40177440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0" y="188640"/>
            <a:ext cx="9144000" cy="936848"/>
          </a:xfrm>
          <a:solidFill>
            <a:srgbClr val="F8F8F8">
              <a:alpha val="80000"/>
            </a:srgbClr>
          </a:solidFill>
        </p:spPr>
        <p:txBody>
          <a:bodyPr/>
          <a:lstStyle/>
          <a:p>
            <a:pPr eaLnBrk="1" hangingPunct="1"/>
            <a:r>
              <a:rPr lang="da-DK" sz="4000" dirty="0" smtClean="0">
                <a:solidFill>
                  <a:schemeClr val="tx1"/>
                </a:solidFill>
                <a:latin typeface="Arial Black" pitchFamily="34" charset="0"/>
              </a:rPr>
              <a:t>‘Projektet’ som virkelighed</a:t>
            </a:r>
            <a:endParaRPr lang="da-DK" sz="4000" dirty="0" smtClean="0">
              <a:solidFill>
                <a:schemeClr val="tx1"/>
              </a:solidFill>
            </a:endParaRPr>
          </a:p>
        </p:txBody>
      </p:sp>
      <p:sp>
        <p:nvSpPr>
          <p:cNvPr id="594947" name="Rectangle 3"/>
          <p:cNvSpPr>
            <a:spLocks noGrp="1" noChangeArrowheads="1"/>
          </p:cNvSpPr>
          <p:nvPr>
            <p:ph type="body" idx="1"/>
          </p:nvPr>
        </p:nvSpPr>
        <p:spPr>
          <a:xfrm>
            <a:off x="8000" y="2708920"/>
            <a:ext cx="9144000" cy="5157192"/>
          </a:xfrm>
          <a:solidFill>
            <a:srgbClr val="FFFFFF">
              <a:alpha val="80000"/>
            </a:srgbClr>
          </a:solidFill>
        </p:spPr>
        <p:txBody>
          <a:bodyPr/>
          <a:lstStyle/>
          <a:p>
            <a:pPr eaLnBrk="1" hangingPunct="1"/>
            <a:r>
              <a:rPr lang="da-DK" dirty="0" smtClean="0">
                <a:latin typeface="Arial Black" pitchFamily="34" charset="0"/>
              </a:rPr>
              <a:t>‘Projekter’ – formet liv </a:t>
            </a:r>
          </a:p>
          <a:p>
            <a:pPr eaLnBrk="1" hangingPunct="1"/>
            <a:r>
              <a:rPr lang="da-DK" dirty="0" smtClean="0">
                <a:latin typeface="Arial Black" pitchFamily="34" charset="0"/>
              </a:rPr>
              <a:t>Identificerer spændende opgaver</a:t>
            </a:r>
          </a:p>
          <a:p>
            <a:pPr eaLnBrk="1" hangingPunct="1"/>
            <a:r>
              <a:rPr lang="da-DK" dirty="0" smtClean="0">
                <a:latin typeface="Arial Black" pitchFamily="34" charset="0"/>
              </a:rPr>
              <a:t>Har to sider: udadvendt profilering og intern kvalificering / udvikling </a:t>
            </a:r>
          </a:p>
          <a:p>
            <a:pPr eaLnBrk="1" hangingPunct="1"/>
            <a:r>
              <a:rPr lang="da-DK" dirty="0" smtClean="0">
                <a:latin typeface="Arial Black" pitchFamily="34" charset="0"/>
              </a:rPr>
              <a:t>Innovative, kreative, udadvendte  og netværksorienterede unge </a:t>
            </a:r>
          </a:p>
          <a:p>
            <a:pPr eaLnBrk="1" hangingPunct="1"/>
            <a:r>
              <a:rPr lang="da-DK" dirty="0" smtClean="0">
                <a:latin typeface="Arial Black" pitchFamily="34" charset="0"/>
              </a:rPr>
              <a:t>Hvis der er noget at hente …..</a:t>
            </a:r>
          </a:p>
        </p:txBody>
      </p:sp>
    </p:spTree>
    <p:extLst>
      <p:ext uri="{BB962C8B-B14F-4D97-AF65-F5344CB8AC3E}">
        <p14:creationId xmlns:p14="http://schemas.microsoft.com/office/powerpoint/2010/main" val="35060712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4947">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494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494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49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494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949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947"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0" y="188640"/>
            <a:ext cx="9144000" cy="936848"/>
          </a:xfrm>
          <a:solidFill>
            <a:srgbClr val="F8F8F8">
              <a:alpha val="80000"/>
            </a:srgbClr>
          </a:solidFill>
        </p:spPr>
        <p:txBody>
          <a:bodyPr/>
          <a:lstStyle/>
          <a:p>
            <a:pPr eaLnBrk="1" hangingPunct="1"/>
            <a:r>
              <a:rPr lang="da-DK" sz="4000" dirty="0" smtClean="0">
                <a:solidFill>
                  <a:schemeClr val="tx1"/>
                </a:solidFill>
                <a:latin typeface="Arial Black" pitchFamily="34" charset="0"/>
              </a:rPr>
              <a:t>Mister måske sig selv </a:t>
            </a:r>
            <a:endParaRPr lang="da-DK" sz="4000" dirty="0" smtClean="0">
              <a:solidFill>
                <a:schemeClr val="tx1"/>
              </a:solidFill>
            </a:endParaRPr>
          </a:p>
        </p:txBody>
      </p:sp>
      <p:sp>
        <p:nvSpPr>
          <p:cNvPr id="594947" name="Rectangle 3"/>
          <p:cNvSpPr>
            <a:spLocks noGrp="1" noChangeArrowheads="1"/>
          </p:cNvSpPr>
          <p:nvPr>
            <p:ph type="body" idx="1"/>
          </p:nvPr>
        </p:nvSpPr>
        <p:spPr>
          <a:xfrm>
            <a:off x="0" y="2132856"/>
            <a:ext cx="9144000" cy="4725144"/>
          </a:xfrm>
          <a:solidFill>
            <a:srgbClr val="FFFFFF">
              <a:alpha val="80000"/>
            </a:srgbClr>
          </a:solidFill>
        </p:spPr>
        <p:txBody>
          <a:bodyPr/>
          <a:lstStyle/>
          <a:p>
            <a:pPr eaLnBrk="1" hangingPunct="1"/>
            <a:r>
              <a:rPr lang="da-DK" dirty="0" smtClean="0">
                <a:latin typeface="Arial Black" pitchFamily="34" charset="0"/>
              </a:rPr>
              <a:t>Uddannelse er indgangen </a:t>
            </a:r>
          </a:p>
          <a:p>
            <a:pPr eaLnBrk="1" hangingPunct="1"/>
            <a:r>
              <a:rPr lang="da-DK" dirty="0" smtClean="0">
                <a:latin typeface="Arial Black" pitchFamily="34" charset="0"/>
              </a:rPr>
              <a:t>Skal have 10 – som udgangspunkt er man god …… </a:t>
            </a:r>
          </a:p>
          <a:p>
            <a:pPr eaLnBrk="1" hangingPunct="1"/>
            <a:r>
              <a:rPr lang="da-DK" dirty="0" smtClean="0">
                <a:latin typeface="Arial Black" pitchFamily="34" charset="0"/>
              </a:rPr>
              <a:t>Omgivelser bekræfter positionen </a:t>
            </a:r>
          </a:p>
          <a:p>
            <a:pPr eaLnBrk="1" hangingPunct="1"/>
            <a:r>
              <a:rPr lang="da-DK" dirty="0" smtClean="0">
                <a:latin typeface="Arial Black" pitchFamily="34" charset="0"/>
              </a:rPr>
              <a:t>Skal lykkes, ellers </a:t>
            </a:r>
            <a:r>
              <a:rPr lang="da-DK" dirty="0">
                <a:latin typeface="Arial Black" pitchFamily="34" charset="0"/>
              </a:rPr>
              <a:t>mister det </a:t>
            </a:r>
            <a:r>
              <a:rPr lang="da-DK" dirty="0" smtClean="0">
                <a:latin typeface="Arial Black" pitchFamily="34" charset="0"/>
              </a:rPr>
              <a:t>betydning – for andre og mig selv </a:t>
            </a:r>
          </a:p>
          <a:p>
            <a:pPr eaLnBrk="1" hangingPunct="1"/>
            <a:r>
              <a:rPr lang="da-DK" dirty="0" smtClean="0">
                <a:latin typeface="Arial Black" pitchFamily="34" charset="0"/>
              </a:rPr>
              <a:t>Den urealistiske tilgang </a:t>
            </a:r>
          </a:p>
          <a:p>
            <a:pPr eaLnBrk="1" hangingPunct="1"/>
            <a:r>
              <a:rPr lang="da-DK" i="1" dirty="0" smtClean="0">
                <a:latin typeface="Arial Black" pitchFamily="34" charset="0"/>
              </a:rPr>
              <a:t>Jeg er vist nok en stjerne..</a:t>
            </a:r>
          </a:p>
        </p:txBody>
      </p:sp>
    </p:spTree>
    <p:extLst>
      <p:ext uri="{BB962C8B-B14F-4D97-AF65-F5344CB8AC3E}">
        <p14:creationId xmlns:p14="http://schemas.microsoft.com/office/powerpoint/2010/main" val="26258780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494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494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494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49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494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9494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949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947"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0" y="188640"/>
            <a:ext cx="9144000" cy="936848"/>
          </a:xfrm>
          <a:solidFill>
            <a:srgbClr val="F8F8F8">
              <a:alpha val="80000"/>
            </a:srgbClr>
          </a:solidFill>
        </p:spPr>
        <p:txBody>
          <a:bodyPr/>
          <a:lstStyle/>
          <a:p>
            <a:pPr eaLnBrk="1" hangingPunct="1"/>
            <a:r>
              <a:rPr lang="da-DK" sz="4000" dirty="0" smtClean="0">
                <a:solidFill>
                  <a:schemeClr val="tx1"/>
                </a:solidFill>
                <a:latin typeface="Arial Black" pitchFamily="34" charset="0"/>
              </a:rPr>
              <a:t>‘Reality’ som virkelighed</a:t>
            </a:r>
            <a:endParaRPr lang="da-DK" sz="4000" dirty="0" smtClean="0">
              <a:solidFill>
                <a:schemeClr val="tx1"/>
              </a:solidFill>
            </a:endParaRPr>
          </a:p>
        </p:txBody>
      </p:sp>
      <p:sp>
        <p:nvSpPr>
          <p:cNvPr id="594947" name="Rectangle 3"/>
          <p:cNvSpPr>
            <a:spLocks noGrp="1" noChangeArrowheads="1"/>
          </p:cNvSpPr>
          <p:nvPr>
            <p:ph type="body" idx="1"/>
          </p:nvPr>
        </p:nvSpPr>
        <p:spPr>
          <a:xfrm>
            <a:off x="0" y="1772816"/>
            <a:ext cx="9144000" cy="5085184"/>
          </a:xfrm>
          <a:solidFill>
            <a:srgbClr val="FFFFFF">
              <a:alpha val="80000"/>
            </a:srgbClr>
          </a:solidFill>
        </p:spPr>
        <p:txBody>
          <a:bodyPr/>
          <a:lstStyle/>
          <a:p>
            <a:pPr eaLnBrk="1" hangingPunct="1"/>
            <a:r>
              <a:rPr lang="da-DK" dirty="0" smtClean="0">
                <a:latin typeface="Arial Black" pitchFamily="34" charset="0"/>
              </a:rPr>
              <a:t>‘Reality’ - iscenesat virkelighed</a:t>
            </a:r>
          </a:p>
          <a:p>
            <a:pPr eaLnBrk="1" hangingPunct="1"/>
            <a:r>
              <a:rPr lang="da-DK" dirty="0" smtClean="0">
                <a:latin typeface="Arial Black" pitchFamily="34" charset="0"/>
              </a:rPr>
              <a:t>Spidsformulerer ideale paradokser </a:t>
            </a:r>
            <a:br>
              <a:rPr lang="da-DK" dirty="0" smtClean="0">
                <a:latin typeface="Arial Black" pitchFamily="34" charset="0"/>
              </a:rPr>
            </a:br>
            <a:r>
              <a:rPr lang="da-DK" dirty="0" smtClean="0">
                <a:latin typeface="Arial Black" pitchFamily="34" charset="0"/>
              </a:rPr>
              <a:t>og mulige svar </a:t>
            </a:r>
          </a:p>
          <a:p>
            <a:pPr eaLnBrk="1" hangingPunct="1"/>
            <a:r>
              <a:rPr lang="da-DK" dirty="0" smtClean="0">
                <a:latin typeface="Arial Black" pitchFamily="34" charset="0"/>
              </a:rPr>
              <a:t>Spejler sig i vindere (heltene med held) og lægger afstand til taberne (egen skyld)</a:t>
            </a:r>
          </a:p>
          <a:p>
            <a:pPr eaLnBrk="1" hangingPunct="1"/>
            <a:r>
              <a:rPr lang="da-DK" dirty="0" smtClean="0">
                <a:latin typeface="Arial Black" pitchFamily="34" charset="0"/>
              </a:rPr>
              <a:t>Ved godt, at man selv er en taber </a:t>
            </a:r>
          </a:p>
          <a:p>
            <a:pPr eaLnBrk="1" hangingPunct="1"/>
            <a:r>
              <a:rPr lang="da-DK" dirty="0" smtClean="0">
                <a:latin typeface="Arial Black" pitchFamily="34" charset="0"/>
              </a:rPr>
              <a:t>Dyrker sit eget tab – beklager sig ikke</a:t>
            </a:r>
          </a:p>
          <a:p>
            <a:pPr eaLnBrk="1" hangingPunct="1"/>
            <a:r>
              <a:rPr lang="da-DK" dirty="0" smtClean="0">
                <a:latin typeface="Arial Black" pitchFamily="34" charset="0"/>
              </a:rPr>
              <a:t>Og håber på den store gevinst </a:t>
            </a:r>
            <a:endParaRPr lang="da-DK" dirty="0">
              <a:latin typeface="Arial Black" pitchFamily="34" charset="0"/>
            </a:endParaRPr>
          </a:p>
          <a:p>
            <a:pPr eaLnBrk="1" hangingPunct="1"/>
            <a:endParaRPr lang="da-DK" i="1" dirty="0" smtClean="0">
              <a:latin typeface="Arial Black" pitchFamily="34" charset="0"/>
            </a:endParaRPr>
          </a:p>
        </p:txBody>
      </p:sp>
    </p:spTree>
    <p:extLst>
      <p:ext uri="{BB962C8B-B14F-4D97-AF65-F5344CB8AC3E}">
        <p14:creationId xmlns:p14="http://schemas.microsoft.com/office/powerpoint/2010/main" val="39981408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4947">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494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494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49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494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9494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949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947"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0" y="188640"/>
            <a:ext cx="9144000" cy="936848"/>
          </a:xfrm>
          <a:solidFill>
            <a:srgbClr val="F8F8F8">
              <a:alpha val="80000"/>
            </a:srgbClr>
          </a:solidFill>
        </p:spPr>
        <p:txBody>
          <a:bodyPr/>
          <a:lstStyle/>
          <a:p>
            <a:pPr eaLnBrk="1" hangingPunct="1"/>
            <a:r>
              <a:rPr lang="da-DK" sz="4000" dirty="0" smtClean="0">
                <a:solidFill>
                  <a:schemeClr val="tx1"/>
                </a:solidFill>
                <a:latin typeface="Arial Black" pitchFamily="34" charset="0"/>
              </a:rPr>
              <a:t>Mister måske sig selv </a:t>
            </a:r>
            <a:endParaRPr lang="da-DK" sz="4000" dirty="0" smtClean="0">
              <a:solidFill>
                <a:schemeClr val="tx1"/>
              </a:solidFill>
            </a:endParaRPr>
          </a:p>
        </p:txBody>
      </p:sp>
      <p:sp>
        <p:nvSpPr>
          <p:cNvPr id="594947" name="Rectangle 3"/>
          <p:cNvSpPr>
            <a:spLocks noGrp="1" noChangeArrowheads="1"/>
          </p:cNvSpPr>
          <p:nvPr>
            <p:ph type="body" idx="1"/>
          </p:nvPr>
        </p:nvSpPr>
        <p:spPr>
          <a:xfrm>
            <a:off x="0" y="1772816"/>
            <a:ext cx="9144000" cy="5085184"/>
          </a:xfrm>
          <a:solidFill>
            <a:srgbClr val="FFFFFF">
              <a:alpha val="80000"/>
            </a:srgbClr>
          </a:solidFill>
        </p:spPr>
        <p:txBody>
          <a:bodyPr/>
          <a:lstStyle/>
          <a:p>
            <a:pPr eaLnBrk="1" hangingPunct="1"/>
            <a:r>
              <a:rPr lang="da-DK" dirty="0" smtClean="0">
                <a:latin typeface="Arial Black" pitchFamily="34" charset="0"/>
              </a:rPr>
              <a:t>(Selv)iscenesættelse fører nemt til overdrivelse……</a:t>
            </a:r>
          </a:p>
          <a:p>
            <a:pPr eaLnBrk="1" hangingPunct="1"/>
            <a:r>
              <a:rPr lang="da-DK" dirty="0" smtClean="0">
                <a:latin typeface="Arial Black" pitchFamily="34" charset="0"/>
              </a:rPr>
              <a:t>Som kæreste – iscenesat middag / frieri / bryllup / bolig / fritid …..</a:t>
            </a:r>
          </a:p>
          <a:p>
            <a:pPr eaLnBrk="1" hangingPunct="1"/>
            <a:r>
              <a:rPr lang="da-DK" dirty="0" smtClean="0">
                <a:latin typeface="Arial Black" pitchFamily="34" charset="0"/>
              </a:rPr>
              <a:t>Som forældre – mangler fornemmelse for normer, hjælp, pleje </a:t>
            </a:r>
          </a:p>
          <a:p>
            <a:pPr eaLnBrk="1" hangingPunct="1"/>
            <a:r>
              <a:rPr lang="da-DK" dirty="0" smtClean="0">
                <a:latin typeface="Arial Black" pitchFamily="34" charset="0"/>
              </a:rPr>
              <a:t>Som studerende – manglende indsigt i betydningen af slid og slæb </a:t>
            </a:r>
          </a:p>
          <a:p>
            <a:pPr eaLnBrk="1" hangingPunct="1"/>
            <a:r>
              <a:rPr lang="da-DK" i="1" dirty="0" smtClean="0">
                <a:latin typeface="Arial Black" pitchFamily="34" charset="0"/>
              </a:rPr>
              <a:t>Hvordan bliver jeg en stjerne? </a:t>
            </a:r>
          </a:p>
        </p:txBody>
      </p:sp>
    </p:spTree>
    <p:extLst>
      <p:ext uri="{BB962C8B-B14F-4D97-AF65-F5344CB8AC3E}">
        <p14:creationId xmlns:p14="http://schemas.microsoft.com/office/powerpoint/2010/main" val="31759871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494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494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494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49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494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949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947"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0" y="188640"/>
            <a:ext cx="9144000" cy="936848"/>
          </a:xfrm>
          <a:solidFill>
            <a:srgbClr val="F8F8F8">
              <a:alpha val="80000"/>
            </a:srgbClr>
          </a:solidFill>
        </p:spPr>
        <p:txBody>
          <a:bodyPr/>
          <a:lstStyle/>
          <a:p>
            <a:pPr eaLnBrk="1" hangingPunct="1"/>
            <a:r>
              <a:rPr lang="da-DK" sz="4000" dirty="0" smtClean="0">
                <a:solidFill>
                  <a:schemeClr val="tx1"/>
                </a:solidFill>
                <a:latin typeface="Arial Black" panose="020B0A04020102020204" pitchFamily="34" charset="0"/>
              </a:rPr>
              <a:t>Blander strategierne </a:t>
            </a:r>
          </a:p>
        </p:txBody>
      </p:sp>
      <p:sp>
        <p:nvSpPr>
          <p:cNvPr id="594947" name="Rectangle 3"/>
          <p:cNvSpPr>
            <a:spLocks noGrp="1" noChangeArrowheads="1"/>
          </p:cNvSpPr>
          <p:nvPr>
            <p:ph type="body" idx="1"/>
          </p:nvPr>
        </p:nvSpPr>
        <p:spPr>
          <a:xfrm>
            <a:off x="0" y="2204864"/>
            <a:ext cx="9144000" cy="4653136"/>
          </a:xfrm>
          <a:solidFill>
            <a:srgbClr val="FFFFFF">
              <a:alpha val="80000"/>
            </a:srgbClr>
          </a:solidFill>
        </p:spPr>
        <p:txBody>
          <a:bodyPr/>
          <a:lstStyle/>
          <a:p>
            <a:pPr eaLnBrk="1" hangingPunct="1"/>
            <a:r>
              <a:rPr lang="da-DK" dirty="0" smtClean="0">
                <a:latin typeface="Arial Black" pitchFamily="34" charset="0"/>
              </a:rPr>
              <a:t>Bevæger sig mellem de to poler</a:t>
            </a:r>
          </a:p>
          <a:p>
            <a:pPr eaLnBrk="1" hangingPunct="1"/>
            <a:r>
              <a:rPr lang="da-DK" dirty="0" smtClean="0">
                <a:latin typeface="Arial Black" pitchFamily="34" charset="0"/>
              </a:rPr>
              <a:t>Kommunikative projekter er nemme med opmærksomhed – flygtighed når den forsvinder  </a:t>
            </a:r>
          </a:p>
          <a:p>
            <a:pPr eaLnBrk="1" hangingPunct="1"/>
            <a:r>
              <a:rPr lang="da-DK" dirty="0" smtClean="0">
                <a:latin typeface="Arial Black" pitchFamily="34" charset="0"/>
              </a:rPr>
              <a:t>Den drømmefyldte reality er nemmere uden forstyrrelser – holder afstand</a:t>
            </a:r>
          </a:p>
          <a:p>
            <a:pPr eaLnBrk="1" hangingPunct="1"/>
            <a:r>
              <a:rPr lang="da-DK" dirty="0" smtClean="0">
                <a:latin typeface="Arial Black" pitchFamily="34" charset="0"/>
              </a:rPr>
              <a:t>Udfordrer selvtillid og kompetencer </a:t>
            </a:r>
          </a:p>
          <a:p>
            <a:pPr eaLnBrk="1" hangingPunct="1"/>
            <a:r>
              <a:rPr lang="da-DK" dirty="0" smtClean="0">
                <a:latin typeface="Arial Black" pitchFamily="34" charset="0"/>
              </a:rPr>
              <a:t>Hvilken strategi skal de vælge? </a:t>
            </a:r>
          </a:p>
          <a:p>
            <a:pPr eaLnBrk="1" hangingPunct="1"/>
            <a:endParaRPr lang="da-DK" dirty="0" smtClean="0">
              <a:latin typeface="Arial Black" pitchFamily="34" charset="0"/>
            </a:endParaRPr>
          </a:p>
        </p:txBody>
      </p:sp>
    </p:spTree>
    <p:extLst>
      <p:ext uri="{BB962C8B-B14F-4D97-AF65-F5344CB8AC3E}">
        <p14:creationId xmlns:p14="http://schemas.microsoft.com/office/powerpoint/2010/main" val="24096613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494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494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494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49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494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949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947"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0" y="188640"/>
            <a:ext cx="9144000" cy="936848"/>
          </a:xfrm>
          <a:solidFill>
            <a:srgbClr val="F8F8F8">
              <a:alpha val="80000"/>
            </a:srgbClr>
          </a:solidFill>
        </p:spPr>
        <p:txBody>
          <a:bodyPr/>
          <a:lstStyle/>
          <a:p>
            <a:pPr eaLnBrk="1" hangingPunct="1"/>
            <a:r>
              <a:rPr lang="da-DK" sz="4000" dirty="0" smtClean="0">
                <a:solidFill>
                  <a:schemeClr val="tx1"/>
                </a:solidFill>
                <a:latin typeface="Arial Black" pitchFamily="34" charset="0"/>
              </a:rPr>
              <a:t>Udfarende og påholdende</a:t>
            </a:r>
            <a:endParaRPr lang="da-DK" sz="4000" dirty="0" smtClean="0">
              <a:solidFill>
                <a:schemeClr val="tx1"/>
              </a:solidFill>
            </a:endParaRPr>
          </a:p>
        </p:txBody>
      </p:sp>
      <p:sp>
        <p:nvSpPr>
          <p:cNvPr id="594947" name="Rectangle 3"/>
          <p:cNvSpPr>
            <a:spLocks noGrp="1" noChangeArrowheads="1"/>
          </p:cNvSpPr>
          <p:nvPr>
            <p:ph type="body" idx="1"/>
          </p:nvPr>
        </p:nvSpPr>
        <p:spPr>
          <a:xfrm>
            <a:off x="0" y="2636912"/>
            <a:ext cx="9144000" cy="4221088"/>
          </a:xfrm>
          <a:solidFill>
            <a:srgbClr val="FFFFFF">
              <a:alpha val="80000"/>
            </a:srgbClr>
          </a:solidFill>
        </p:spPr>
        <p:txBody>
          <a:bodyPr/>
          <a:lstStyle/>
          <a:p>
            <a:pPr eaLnBrk="1" hangingPunct="1"/>
            <a:r>
              <a:rPr lang="da-DK" dirty="0" smtClean="0">
                <a:latin typeface="Arial Black" pitchFamily="34" charset="0"/>
              </a:rPr>
              <a:t>Paradoks: aktive og passive </a:t>
            </a:r>
          </a:p>
          <a:p>
            <a:pPr eaLnBrk="1" hangingPunct="1"/>
            <a:r>
              <a:rPr lang="da-DK" dirty="0" smtClean="0">
                <a:latin typeface="Arial Black" pitchFamily="34" charset="0"/>
              </a:rPr>
              <a:t>Udfarende – har gang i mange ting </a:t>
            </a:r>
          </a:p>
          <a:p>
            <a:pPr eaLnBrk="1" hangingPunct="1"/>
            <a:r>
              <a:rPr lang="da-DK" dirty="0" smtClean="0">
                <a:latin typeface="Arial Black" pitchFamily="34" charset="0"/>
              </a:rPr>
              <a:t>Påholdende – skal sikre sig at man har nået det optimale</a:t>
            </a:r>
          </a:p>
          <a:p>
            <a:pPr eaLnBrk="1" hangingPunct="1"/>
            <a:r>
              <a:rPr lang="da-DK" dirty="0" smtClean="0">
                <a:latin typeface="Arial Black" pitchFamily="34" charset="0"/>
              </a:rPr>
              <a:t>Facebook som ramme for </a:t>
            </a:r>
            <a:r>
              <a:rPr lang="da-DK" i="1" dirty="0" smtClean="0">
                <a:latin typeface="Arial Black" pitchFamily="34" charset="0"/>
              </a:rPr>
              <a:t>venskab </a:t>
            </a:r>
          </a:p>
          <a:p>
            <a:pPr eaLnBrk="1" hangingPunct="1"/>
            <a:r>
              <a:rPr lang="da-DK" dirty="0" smtClean="0">
                <a:latin typeface="Arial Black" pitchFamily="34" charset="0"/>
              </a:rPr>
              <a:t>Venskab – tæt kontakt og kontrolleret mulighed  </a:t>
            </a:r>
          </a:p>
        </p:txBody>
      </p:sp>
    </p:spTree>
    <p:extLst>
      <p:ext uri="{BB962C8B-B14F-4D97-AF65-F5344CB8AC3E}">
        <p14:creationId xmlns:p14="http://schemas.microsoft.com/office/powerpoint/2010/main" val="15895470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494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494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494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49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494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949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947"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0" y="260350"/>
            <a:ext cx="9144000" cy="720725"/>
          </a:xfrm>
          <a:solidFill>
            <a:srgbClr val="EAEAEA">
              <a:alpha val="83137"/>
            </a:srgbClr>
          </a:solidFill>
        </p:spPr>
        <p:txBody>
          <a:bodyPr/>
          <a:lstStyle/>
          <a:p>
            <a:pPr eaLnBrk="1" hangingPunct="1"/>
            <a:r>
              <a:rPr lang="da-DK" sz="3800" b="1" dirty="0" smtClean="0">
                <a:solidFill>
                  <a:schemeClr val="tx1"/>
                </a:solidFill>
                <a:latin typeface="Arial Black" pitchFamily="34" charset="0"/>
              </a:rPr>
              <a:t>Rastløshed</a:t>
            </a:r>
          </a:p>
        </p:txBody>
      </p:sp>
      <p:sp>
        <p:nvSpPr>
          <p:cNvPr id="774147" name="Rectangle 3"/>
          <p:cNvSpPr>
            <a:spLocks noGrp="1" noChangeArrowheads="1"/>
          </p:cNvSpPr>
          <p:nvPr>
            <p:ph type="body" idx="1"/>
          </p:nvPr>
        </p:nvSpPr>
        <p:spPr>
          <a:xfrm>
            <a:off x="0" y="2420888"/>
            <a:ext cx="9144000" cy="4437112"/>
          </a:xfrm>
          <a:solidFill>
            <a:srgbClr val="FFFFFF">
              <a:alpha val="81961"/>
            </a:srgbClr>
          </a:solidFill>
        </p:spPr>
        <p:txBody>
          <a:bodyPr/>
          <a:lstStyle/>
          <a:p>
            <a:pPr eaLnBrk="1" hangingPunct="1"/>
            <a:r>
              <a:rPr lang="da-DK" dirty="0" smtClean="0">
                <a:latin typeface="Arial Black" pitchFamily="34" charset="0"/>
              </a:rPr>
              <a:t>Interaktivitet </a:t>
            </a:r>
            <a:r>
              <a:rPr lang="da-DK" dirty="0">
                <a:latin typeface="Arial Black" pitchFamily="34" charset="0"/>
              </a:rPr>
              <a:t>som </a:t>
            </a:r>
            <a:r>
              <a:rPr lang="da-DK" dirty="0" smtClean="0">
                <a:latin typeface="Arial Black" pitchFamily="34" charset="0"/>
              </a:rPr>
              <a:t>social praksis – det tilgængelige der kan forandres</a:t>
            </a:r>
          </a:p>
          <a:p>
            <a:pPr eaLnBrk="1" hangingPunct="1"/>
            <a:r>
              <a:rPr lang="da-DK" dirty="0" smtClean="0">
                <a:latin typeface="Arial Black" pitchFamily="34" charset="0"/>
              </a:rPr>
              <a:t>Umiddelbar tilstedeværelse </a:t>
            </a:r>
            <a:br>
              <a:rPr lang="da-DK" dirty="0" smtClean="0">
                <a:latin typeface="Arial Black" pitchFamily="34" charset="0"/>
              </a:rPr>
            </a:br>
            <a:r>
              <a:rPr lang="da-DK" dirty="0" smtClean="0">
                <a:latin typeface="Arial Black" pitchFamily="34" charset="0"/>
              </a:rPr>
              <a:t>– kan ikke vente  </a:t>
            </a:r>
          </a:p>
          <a:p>
            <a:pPr eaLnBrk="1" hangingPunct="1"/>
            <a:r>
              <a:rPr lang="da-DK" dirty="0" smtClean="0">
                <a:latin typeface="Arial Black" pitchFamily="34" charset="0"/>
              </a:rPr>
              <a:t>Nærvær og rastløshed </a:t>
            </a:r>
          </a:p>
          <a:p>
            <a:pPr eaLnBrk="1" hangingPunct="1"/>
            <a:r>
              <a:rPr lang="da-DK" dirty="0" smtClean="0">
                <a:latin typeface="Arial Black" pitchFamily="34" charset="0"/>
              </a:rPr>
              <a:t>Blikket mod muligheder </a:t>
            </a:r>
          </a:p>
          <a:p>
            <a:pPr eaLnBrk="1" hangingPunct="1"/>
            <a:r>
              <a:rPr lang="da-DK" dirty="0" smtClean="0">
                <a:latin typeface="Arial Black" pitchFamily="34" charset="0"/>
              </a:rPr>
              <a:t>Ikke som </a:t>
            </a:r>
            <a:r>
              <a:rPr lang="da-DK" i="1" dirty="0" smtClean="0">
                <a:latin typeface="Arial Black" pitchFamily="34" charset="0"/>
              </a:rPr>
              <a:t>politisk</a:t>
            </a:r>
            <a:r>
              <a:rPr lang="da-DK" dirty="0" smtClean="0">
                <a:latin typeface="Arial Black" pitchFamily="34" charset="0"/>
              </a:rPr>
              <a:t> men som </a:t>
            </a:r>
            <a:r>
              <a:rPr lang="da-DK" i="1" dirty="0" smtClean="0">
                <a:latin typeface="Arial Black" pitchFamily="34" charset="0"/>
              </a:rPr>
              <a:t>socialt </a:t>
            </a:r>
            <a:r>
              <a:rPr lang="da-DK" dirty="0" smtClean="0">
                <a:latin typeface="Arial Black" pitchFamily="34" charset="0"/>
              </a:rPr>
              <a:t>eller </a:t>
            </a:r>
            <a:r>
              <a:rPr lang="da-DK" i="1" dirty="0" smtClean="0">
                <a:latin typeface="Arial Black" pitchFamily="34" charset="0"/>
              </a:rPr>
              <a:t>personligt </a:t>
            </a:r>
            <a:r>
              <a:rPr lang="da-DK" dirty="0" smtClean="0">
                <a:latin typeface="Arial Black" pitchFamily="34" charset="0"/>
              </a:rPr>
              <a:t>projekt </a:t>
            </a:r>
          </a:p>
        </p:txBody>
      </p:sp>
    </p:spTree>
    <p:extLst>
      <p:ext uri="{BB962C8B-B14F-4D97-AF65-F5344CB8AC3E}">
        <p14:creationId xmlns:p14="http://schemas.microsoft.com/office/powerpoint/2010/main" val="7526734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414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414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414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41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414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4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4147"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3563888" y="116632"/>
            <a:ext cx="3168352" cy="792088"/>
          </a:xfrm>
          <a:solidFill>
            <a:srgbClr val="FFFFFF">
              <a:alpha val="80000"/>
            </a:srgbClr>
          </a:solidFill>
        </p:spPr>
        <p:txBody>
          <a:bodyPr/>
          <a:lstStyle/>
          <a:p>
            <a:pPr eaLnBrk="1" hangingPunct="1"/>
            <a:r>
              <a:rPr lang="da-DK" sz="4000" dirty="0" smtClean="0">
                <a:solidFill>
                  <a:schemeClr val="tx1"/>
                </a:solidFill>
                <a:latin typeface="Arial Black" pitchFamily="34" charset="0"/>
              </a:rPr>
              <a:t>Sårbarhed </a:t>
            </a:r>
          </a:p>
        </p:txBody>
      </p:sp>
      <p:sp>
        <p:nvSpPr>
          <p:cNvPr id="774147" name="Rectangle 3"/>
          <p:cNvSpPr>
            <a:spLocks noGrp="1" noChangeArrowheads="1"/>
          </p:cNvSpPr>
          <p:nvPr>
            <p:ph type="body" idx="1"/>
          </p:nvPr>
        </p:nvSpPr>
        <p:spPr>
          <a:xfrm>
            <a:off x="0" y="2032719"/>
            <a:ext cx="9144000" cy="4825281"/>
          </a:xfrm>
          <a:solidFill>
            <a:schemeClr val="bg1">
              <a:alpha val="76077"/>
            </a:schemeClr>
          </a:solidFill>
        </p:spPr>
        <p:txBody>
          <a:bodyPr/>
          <a:lstStyle/>
          <a:p>
            <a:pPr lvl="0" eaLnBrk="1" hangingPunct="1"/>
            <a:r>
              <a:rPr lang="da-DK" dirty="0">
                <a:solidFill>
                  <a:srgbClr val="000000"/>
                </a:solidFill>
                <a:latin typeface="Arial Black" pitchFamily="34" charset="0"/>
              </a:rPr>
              <a:t>Blikket for muligheder – ikke nødvendigheder </a:t>
            </a:r>
            <a:r>
              <a:rPr lang="da-DK" dirty="0" smtClean="0">
                <a:solidFill>
                  <a:srgbClr val="000000"/>
                </a:solidFill>
                <a:latin typeface="Arial Black" pitchFamily="34" charset="0"/>
              </a:rPr>
              <a:t>og forpligtelser </a:t>
            </a:r>
            <a:endParaRPr lang="da-DK" dirty="0">
              <a:solidFill>
                <a:srgbClr val="000000"/>
              </a:solidFill>
              <a:latin typeface="Arial Black" pitchFamily="34" charset="0"/>
            </a:endParaRPr>
          </a:p>
          <a:p>
            <a:pPr eaLnBrk="1" hangingPunct="1"/>
            <a:r>
              <a:rPr lang="da-DK" dirty="0" smtClean="0">
                <a:latin typeface="Arial Black" pitchFamily="34" charset="0"/>
              </a:rPr>
              <a:t>Samtidig et blik på sig selv – selvvurderingen </a:t>
            </a:r>
            <a:r>
              <a:rPr lang="da-DK" i="1" dirty="0" smtClean="0">
                <a:latin typeface="Arial Black" pitchFamily="34" charset="0"/>
              </a:rPr>
              <a:t>(selvoptagethed) </a:t>
            </a:r>
          </a:p>
          <a:p>
            <a:pPr eaLnBrk="1" hangingPunct="1"/>
            <a:r>
              <a:rPr lang="da-DK" dirty="0" smtClean="0">
                <a:latin typeface="Arial Black" pitchFamily="34" charset="0"/>
              </a:rPr>
              <a:t>Sårbarheden breder sig – er jeg ‘rigtig selvstændig’ </a:t>
            </a:r>
          </a:p>
          <a:p>
            <a:pPr eaLnBrk="1" hangingPunct="1"/>
            <a:r>
              <a:rPr lang="da-DK" dirty="0" smtClean="0">
                <a:latin typeface="Arial Black" pitchFamily="34" charset="0"/>
              </a:rPr>
              <a:t>Symptom: nervøsitet, stress, mavepine, søvnproblemer, lav livstilfredshed osv. </a:t>
            </a:r>
          </a:p>
          <a:p>
            <a:pPr eaLnBrk="1" hangingPunct="1"/>
            <a:endParaRPr lang="da-DK" dirty="0" smtClean="0">
              <a:latin typeface="Arial Black" pitchFamily="34" charset="0"/>
            </a:endParaRPr>
          </a:p>
        </p:txBody>
      </p:sp>
    </p:spTree>
    <p:extLst>
      <p:ext uri="{BB962C8B-B14F-4D97-AF65-F5344CB8AC3E}">
        <p14:creationId xmlns:p14="http://schemas.microsoft.com/office/powerpoint/2010/main" val="34525151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414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414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414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41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4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4147"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0" y="188640"/>
            <a:ext cx="9144000" cy="720080"/>
          </a:xfrm>
          <a:solidFill>
            <a:srgbClr val="F8F8F8">
              <a:alpha val="80000"/>
            </a:srgbClr>
          </a:solidFill>
        </p:spPr>
        <p:txBody>
          <a:bodyPr/>
          <a:lstStyle/>
          <a:p>
            <a:pPr eaLnBrk="1" hangingPunct="1"/>
            <a:r>
              <a:rPr lang="da-DK" sz="4000" dirty="0" smtClean="0">
                <a:solidFill>
                  <a:schemeClr val="tx1"/>
                </a:solidFill>
                <a:latin typeface="Arial Black" pitchFamily="34" charset="0"/>
              </a:rPr>
              <a:t>‘Normløshedens’ normer </a:t>
            </a:r>
            <a:endParaRPr lang="da-DK" sz="4000" dirty="0" smtClean="0">
              <a:solidFill>
                <a:schemeClr val="tx1"/>
              </a:solidFill>
            </a:endParaRPr>
          </a:p>
        </p:txBody>
      </p:sp>
      <p:sp>
        <p:nvSpPr>
          <p:cNvPr id="594947" name="Rectangle 3"/>
          <p:cNvSpPr>
            <a:spLocks noGrp="1" noChangeArrowheads="1"/>
          </p:cNvSpPr>
          <p:nvPr>
            <p:ph type="body" idx="1"/>
          </p:nvPr>
        </p:nvSpPr>
        <p:spPr>
          <a:xfrm>
            <a:off x="0" y="1484784"/>
            <a:ext cx="9144000" cy="5373216"/>
          </a:xfrm>
          <a:solidFill>
            <a:srgbClr val="FFFFFF">
              <a:alpha val="80000"/>
            </a:srgbClr>
          </a:solidFill>
        </p:spPr>
        <p:txBody>
          <a:bodyPr/>
          <a:lstStyle/>
          <a:p>
            <a:pPr eaLnBrk="1" hangingPunct="1"/>
            <a:r>
              <a:rPr lang="da-DK" dirty="0" smtClean="0">
                <a:latin typeface="Arial Black" pitchFamily="34" charset="0"/>
              </a:rPr>
              <a:t>Selvstændighed – du skal selv vælge </a:t>
            </a:r>
          </a:p>
          <a:p>
            <a:pPr eaLnBrk="1" hangingPunct="1"/>
            <a:r>
              <a:rPr lang="da-DK" dirty="0" smtClean="0">
                <a:latin typeface="Arial Black" pitchFamily="34" charset="0"/>
              </a:rPr>
              <a:t>Men nogle valg er bedre end andre </a:t>
            </a:r>
          </a:p>
          <a:p>
            <a:pPr eaLnBrk="1" hangingPunct="1"/>
            <a:r>
              <a:rPr lang="da-DK" dirty="0" smtClean="0">
                <a:latin typeface="Arial Black" pitchFamily="34" charset="0"/>
              </a:rPr>
              <a:t>Uddannelse fører til projekter </a:t>
            </a:r>
          </a:p>
          <a:p>
            <a:pPr eaLnBrk="1" hangingPunct="1"/>
            <a:r>
              <a:rPr lang="da-DK" dirty="0" smtClean="0">
                <a:latin typeface="Arial Black" pitchFamily="34" charset="0"/>
              </a:rPr>
              <a:t>Spændende aktiviteter og personlig udvikling </a:t>
            </a:r>
          </a:p>
          <a:p>
            <a:pPr eaLnBrk="1" hangingPunct="1"/>
            <a:r>
              <a:rPr lang="da-DK" dirty="0" smtClean="0">
                <a:latin typeface="Arial Black" pitchFamily="34" charset="0"/>
              </a:rPr>
              <a:t>Iscenesættelse en genvej til at blive spændende</a:t>
            </a:r>
          </a:p>
          <a:p>
            <a:pPr eaLnBrk="1" hangingPunct="1"/>
            <a:r>
              <a:rPr lang="da-DK" dirty="0" smtClean="0">
                <a:latin typeface="Arial Black" pitchFamily="34" charset="0"/>
              </a:rPr>
              <a:t>Du er dine valg </a:t>
            </a:r>
          </a:p>
          <a:p>
            <a:pPr eaLnBrk="1" hangingPunct="1"/>
            <a:r>
              <a:rPr lang="da-DK" dirty="0" smtClean="0">
                <a:latin typeface="Arial Black" pitchFamily="34" charset="0"/>
              </a:rPr>
              <a:t>Er det vejen til fællesskab? </a:t>
            </a:r>
          </a:p>
        </p:txBody>
      </p:sp>
    </p:spTree>
    <p:extLst>
      <p:ext uri="{BB962C8B-B14F-4D97-AF65-F5344CB8AC3E}">
        <p14:creationId xmlns:p14="http://schemas.microsoft.com/office/powerpoint/2010/main" val="22546098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4947">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494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494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49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494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9494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9494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949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947"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0" y="260350"/>
            <a:ext cx="9144000" cy="720725"/>
          </a:xfrm>
          <a:solidFill>
            <a:srgbClr val="EAEAEA">
              <a:alpha val="83137"/>
            </a:srgbClr>
          </a:solidFill>
        </p:spPr>
        <p:txBody>
          <a:bodyPr/>
          <a:lstStyle/>
          <a:p>
            <a:pPr eaLnBrk="1" hangingPunct="1"/>
            <a:r>
              <a:rPr lang="da-DK" sz="3800" b="1" dirty="0" smtClean="0">
                <a:solidFill>
                  <a:schemeClr val="tx1"/>
                </a:solidFill>
                <a:latin typeface="Arial Black" pitchFamily="34" charset="0"/>
              </a:rPr>
              <a:t>Unge som medborgere </a:t>
            </a:r>
          </a:p>
        </p:txBody>
      </p:sp>
      <p:sp>
        <p:nvSpPr>
          <p:cNvPr id="774147" name="Rectangle 3"/>
          <p:cNvSpPr>
            <a:spLocks noGrp="1" noChangeArrowheads="1"/>
          </p:cNvSpPr>
          <p:nvPr>
            <p:ph type="body" idx="1"/>
          </p:nvPr>
        </p:nvSpPr>
        <p:spPr>
          <a:xfrm>
            <a:off x="0" y="1628800"/>
            <a:ext cx="9144000" cy="5229200"/>
          </a:xfrm>
          <a:solidFill>
            <a:srgbClr val="FFFFFF">
              <a:alpha val="81961"/>
            </a:srgbClr>
          </a:solidFill>
        </p:spPr>
        <p:txBody>
          <a:bodyPr/>
          <a:lstStyle/>
          <a:p>
            <a:pPr eaLnBrk="1" hangingPunct="1"/>
            <a:r>
              <a:rPr lang="da-DK" sz="3000" dirty="0" smtClean="0">
                <a:latin typeface="Arial Black" pitchFamily="34" charset="0"/>
              </a:rPr>
              <a:t>Fra generelle forpligtelser til individuelle valg og aktiv deltagelse</a:t>
            </a:r>
          </a:p>
          <a:p>
            <a:pPr eaLnBrk="1" hangingPunct="1"/>
            <a:r>
              <a:rPr lang="da-DK" sz="3000" dirty="0" smtClean="0">
                <a:latin typeface="Arial Black" pitchFamily="34" charset="0"/>
              </a:rPr>
              <a:t>Inviteres til at vælge ud fra egne prioriterer og behov </a:t>
            </a:r>
          </a:p>
          <a:p>
            <a:pPr eaLnBrk="1" hangingPunct="1"/>
            <a:r>
              <a:rPr lang="da-DK" sz="3000" dirty="0" smtClean="0">
                <a:latin typeface="Arial Black" pitchFamily="34" charset="0"/>
              </a:rPr>
              <a:t>Generalisere om det fælles ud fra sig selv </a:t>
            </a:r>
          </a:p>
          <a:p>
            <a:pPr eaLnBrk="1" hangingPunct="1"/>
            <a:r>
              <a:rPr lang="da-DK" sz="3000" dirty="0" smtClean="0">
                <a:latin typeface="Arial Black" pitchFamily="34" charset="0"/>
              </a:rPr>
              <a:t>Kæmper for deres eget fælles bedste </a:t>
            </a:r>
          </a:p>
          <a:p>
            <a:pPr eaLnBrk="1" hangingPunct="1"/>
            <a:r>
              <a:rPr lang="da-DK" sz="3000" dirty="0" smtClean="0">
                <a:latin typeface="Arial Black" pitchFamily="34" charset="0"/>
              </a:rPr>
              <a:t>Det fælles – de aktive bidrag i netværk </a:t>
            </a:r>
          </a:p>
          <a:p>
            <a:pPr eaLnBrk="1" hangingPunct="1"/>
            <a:r>
              <a:rPr lang="da-DK" sz="3000" dirty="0" smtClean="0">
                <a:latin typeface="Arial Black" pitchFamily="34" charset="0"/>
              </a:rPr>
              <a:t>Tror ikke på repræsentanter men på det der folder sig ud (inspiration, interesse) </a:t>
            </a:r>
          </a:p>
        </p:txBody>
      </p:sp>
    </p:spTree>
    <p:extLst>
      <p:ext uri="{BB962C8B-B14F-4D97-AF65-F5344CB8AC3E}">
        <p14:creationId xmlns:p14="http://schemas.microsoft.com/office/powerpoint/2010/main" val="41999053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414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414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414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41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414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414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74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4147"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0" y="115888"/>
            <a:ext cx="9144000" cy="936625"/>
          </a:xfrm>
          <a:solidFill>
            <a:srgbClr val="F8F8F8">
              <a:alpha val="67842"/>
            </a:srgbClr>
          </a:solidFill>
        </p:spPr>
        <p:txBody>
          <a:bodyPr/>
          <a:lstStyle/>
          <a:p>
            <a:pPr eaLnBrk="1" hangingPunct="1"/>
            <a:r>
              <a:rPr lang="da-DK" altLang="da-DK" smtClean="0">
                <a:solidFill>
                  <a:schemeClr val="tx1"/>
                </a:solidFill>
                <a:latin typeface="Arial Black" panose="020B0A04020102020204" pitchFamily="34" charset="0"/>
              </a:rPr>
              <a:t>Velfærd og individet</a:t>
            </a:r>
            <a:endParaRPr lang="da-DK" altLang="da-DK" smtClean="0">
              <a:solidFill>
                <a:schemeClr val="tx1"/>
              </a:solidFill>
            </a:endParaRPr>
          </a:p>
        </p:txBody>
      </p:sp>
      <p:sp>
        <p:nvSpPr>
          <p:cNvPr id="594947" name="Rectangle 3"/>
          <p:cNvSpPr>
            <a:spLocks noGrp="1" noChangeArrowheads="1"/>
          </p:cNvSpPr>
          <p:nvPr>
            <p:ph type="body" idx="1"/>
          </p:nvPr>
        </p:nvSpPr>
        <p:spPr>
          <a:xfrm>
            <a:off x="0" y="1484785"/>
            <a:ext cx="9144000" cy="5373216"/>
          </a:xfrm>
          <a:solidFill>
            <a:schemeClr val="bg1">
              <a:alpha val="76077"/>
            </a:schemeClr>
          </a:solidFill>
        </p:spPr>
        <p:txBody>
          <a:bodyPr/>
          <a:lstStyle/>
          <a:p>
            <a:pPr eaLnBrk="1" hangingPunct="1">
              <a:defRPr/>
            </a:pPr>
            <a:r>
              <a:rPr lang="da-DK" sz="2800" kern="1200" dirty="0">
                <a:solidFill>
                  <a:srgbClr val="000000"/>
                </a:solidFill>
                <a:latin typeface="Arial Black" pitchFamily="34" charset="0"/>
              </a:rPr>
              <a:t>Folk der lever usundt skal </a:t>
            </a:r>
            <a:r>
              <a:rPr lang="da-DK" sz="2800" i="1" kern="1200" dirty="0">
                <a:solidFill>
                  <a:srgbClr val="000000"/>
                </a:solidFill>
                <a:latin typeface="Arial Black" pitchFamily="34" charset="0"/>
              </a:rPr>
              <a:t>ikke</a:t>
            </a:r>
            <a:r>
              <a:rPr lang="da-DK" sz="2800" kern="1200" dirty="0">
                <a:solidFill>
                  <a:srgbClr val="000000"/>
                </a:solidFill>
                <a:latin typeface="Arial Black" pitchFamily="34" charset="0"/>
              </a:rPr>
              <a:t> have offentlig hjælp </a:t>
            </a:r>
            <a:r>
              <a:rPr lang="da-DK" sz="2800" kern="1200" dirty="0" smtClean="0">
                <a:solidFill>
                  <a:srgbClr val="000000"/>
                </a:solidFill>
                <a:latin typeface="Arial Black" pitchFamily="34" charset="0"/>
              </a:rPr>
              <a:t>hvis de </a:t>
            </a:r>
            <a:r>
              <a:rPr lang="da-DK" sz="2800" kern="1200" dirty="0">
                <a:solidFill>
                  <a:srgbClr val="000000"/>
                </a:solidFill>
                <a:latin typeface="Arial Black" pitchFamily="34" charset="0"/>
              </a:rPr>
              <a:t>bliver </a:t>
            </a:r>
            <a:r>
              <a:rPr lang="da-DK" sz="2800" kern="1200" dirty="0" smtClean="0">
                <a:solidFill>
                  <a:srgbClr val="000000"/>
                </a:solidFill>
                <a:latin typeface="Arial Black" pitchFamily="34" charset="0"/>
              </a:rPr>
              <a:t>syge </a:t>
            </a:r>
          </a:p>
          <a:p>
            <a:pPr eaLnBrk="1" hangingPunct="1">
              <a:defRPr/>
            </a:pPr>
            <a:r>
              <a:rPr lang="da-DK" sz="2800" kern="1200" dirty="0">
                <a:solidFill>
                  <a:srgbClr val="000000"/>
                </a:solidFill>
                <a:latin typeface="Arial Black" pitchFamily="34" charset="0"/>
              </a:rPr>
              <a:t>Rygning, dårlige madvaner, alkohol,  dårlige motionsvaner, stress </a:t>
            </a:r>
            <a:r>
              <a:rPr lang="da-DK" sz="2800" kern="1200" dirty="0" smtClean="0">
                <a:solidFill>
                  <a:srgbClr val="000000"/>
                </a:solidFill>
                <a:latin typeface="Arial Black" pitchFamily="34" charset="0"/>
              </a:rPr>
              <a:t>……</a:t>
            </a:r>
          </a:p>
          <a:p>
            <a:pPr eaLnBrk="1" hangingPunct="1">
              <a:defRPr/>
            </a:pPr>
            <a:r>
              <a:rPr lang="da-DK" sz="2800" kern="1200" dirty="0" smtClean="0">
                <a:solidFill>
                  <a:srgbClr val="000000"/>
                </a:solidFill>
                <a:latin typeface="Arial Black" pitchFamily="34" charset="0"/>
              </a:rPr>
              <a:t>Unge der skærer sig? (</a:t>
            </a:r>
            <a:r>
              <a:rPr lang="da-DK" sz="2800" kern="1200" dirty="0" err="1" smtClean="0">
                <a:solidFill>
                  <a:srgbClr val="000000"/>
                </a:solidFill>
                <a:latin typeface="Arial Black" pitchFamily="34" charset="0"/>
              </a:rPr>
              <a:t>cuttere</a:t>
            </a:r>
            <a:r>
              <a:rPr lang="da-DK" sz="2800" kern="1200" smtClean="0">
                <a:solidFill>
                  <a:srgbClr val="000000"/>
                </a:solidFill>
                <a:latin typeface="Arial Black" pitchFamily="34" charset="0"/>
              </a:rPr>
              <a:t>) </a:t>
            </a:r>
            <a:endParaRPr lang="da-DK" sz="2800" kern="1200" dirty="0">
              <a:solidFill>
                <a:srgbClr val="000000"/>
              </a:solidFill>
              <a:latin typeface="Arial Black" pitchFamily="34" charset="0"/>
            </a:endParaRPr>
          </a:p>
          <a:p>
            <a:pPr eaLnBrk="1" hangingPunct="1">
              <a:defRPr/>
            </a:pPr>
            <a:r>
              <a:rPr lang="da-DK" sz="2800" kern="1200" dirty="0" smtClean="0">
                <a:solidFill>
                  <a:srgbClr val="000000"/>
                </a:solidFill>
                <a:latin typeface="Arial Black" pitchFamily="34" charset="0"/>
              </a:rPr>
              <a:t>Hvad nu hvis flertallet i befolkningen ønsker det? </a:t>
            </a:r>
          </a:p>
          <a:p>
            <a:pPr eaLnBrk="1" hangingPunct="1">
              <a:defRPr/>
            </a:pPr>
            <a:r>
              <a:rPr lang="da-DK" sz="2800" kern="1200" dirty="0" smtClean="0">
                <a:solidFill>
                  <a:srgbClr val="000000"/>
                </a:solidFill>
                <a:latin typeface="Arial Black" pitchFamily="34" charset="0"/>
              </a:rPr>
              <a:t>Skal dem der ved hvad der er sundt holde deres mund? </a:t>
            </a:r>
          </a:p>
          <a:p>
            <a:pPr eaLnBrk="1" hangingPunct="1">
              <a:defRPr/>
            </a:pPr>
            <a:r>
              <a:rPr lang="da-DK" sz="2800" i="1" kern="1200" dirty="0" smtClean="0">
                <a:solidFill>
                  <a:srgbClr val="000000"/>
                </a:solidFill>
                <a:latin typeface="Arial Black" pitchFamily="34" charset="0"/>
              </a:rPr>
              <a:t>Afvejning af forholdet mellem flertal, faglighed og individuelle rettigheder  </a:t>
            </a:r>
            <a:endParaRPr lang="da-DK" sz="2800" i="1" kern="1200" dirty="0">
              <a:solidFill>
                <a:srgbClr val="000000"/>
              </a:solidFill>
              <a:latin typeface="Arial Black" pitchFamily="34" charset="0"/>
            </a:endParaRPr>
          </a:p>
        </p:txBody>
      </p:sp>
    </p:spTree>
    <p:extLst>
      <p:ext uri="{BB962C8B-B14F-4D97-AF65-F5344CB8AC3E}">
        <p14:creationId xmlns:p14="http://schemas.microsoft.com/office/powerpoint/2010/main" val="24397207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4947">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494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494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49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4947">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94947">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949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947"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17463" y="95250"/>
            <a:ext cx="8027987" cy="1008063"/>
          </a:xfrm>
          <a:extLst>
            <a:ext uri="{909E8E84-426E-40DD-AFC4-6F175D3DCCD1}">
              <a14:hiddenFill xmlns:a14="http://schemas.microsoft.com/office/drawing/2010/main">
                <a:solidFill>
                  <a:schemeClr val="hlink">
                    <a:alpha val="58038"/>
                  </a:schemeClr>
                </a:solidFill>
              </a14:hiddenFill>
            </a:ext>
          </a:extLst>
        </p:spPr>
        <p:txBody>
          <a:bodyPr/>
          <a:lstStyle/>
          <a:p>
            <a:pPr eaLnBrk="1" hangingPunct="1"/>
            <a:r>
              <a:rPr lang="da-DK" dirty="0" smtClean="0">
                <a:latin typeface="Arial Black" pitchFamily="34" charset="0"/>
              </a:rPr>
              <a:t>Et mønster – og en balance     </a:t>
            </a:r>
          </a:p>
        </p:txBody>
      </p:sp>
      <p:sp>
        <p:nvSpPr>
          <p:cNvPr id="709635" name="Text Box 3"/>
          <p:cNvSpPr txBox="1">
            <a:spLocks noChangeArrowheads="1"/>
          </p:cNvSpPr>
          <p:nvPr/>
        </p:nvSpPr>
        <p:spPr bwMode="auto">
          <a:xfrm>
            <a:off x="2357438" y="1744663"/>
            <a:ext cx="6804025" cy="466725"/>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Futura Md BT" pitchFamily="34" charset="0"/>
                <a:cs typeface="Arial" charset="0"/>
              </a:defRPr>
            </a:lvl1pPr>
            <a:lvl2pPr marL="742950" indent="-285750" eaLnBrk="0" hangingPunct="0">
              <a:defRPr>
                <a:solidFill>
                  <a:schemeClr val="tx1"/>
                </a:solidFill>
                <a:latin typeface="Futura Md BT" pitchFamily="34" charset="0"/>
                <a:cs typeface="Arial" charset="0"/>
              </a:defRPr>
            </a:lvl2pPr>
            <a:lvl3pPr marL="1143000" indent="-228600" eaLnBrk="0" hangingPunct="0">
              <a:defRPr>
                <a:solidFill>
                  <a:schemeClr val="tx1"/>
                </a:solidFill>
                <a:latin typeface="Futura Md BT" pitchFamily="34" charset="0"/>
                <a:cs typeface="Arial" charset="0"/>
              </a:defRPr>
            </a:lvl3pPr>
            <a:lvl4pPr marL="1600200" indent="-228600" eaLnBrk="0" hangingPunct="0">
              <a:defRPr>
                <a:solidFill>
                  <a:schemeClr val="tx1"/>
                </a:solidFill>
                <a:latin typeface="Futura Md BT" pitchFamily="34" charset="0"/>
                <a:cs typeface="Arial" charset="0"/>
              </a:defRPr>
            </a:lvl4pPr>
            <a:lvl5pPr marL="2057400" indent="-228600" eaLnBrk="0" hangingPunct="0">
              <a:defRPr>
                <a:solidFill>
                  <a:schemeClr val="tx1"/>
                </a:solidFill>
                <a:latin typeface="Futura Md BT" pitchFamily="34" charset="0"/>
                <a:cs typeface="Arial" charset="0"/>
              </a:defRPr>
            </a:lvl5pPr>
            <a:lvl6pPr marL="2514600" indent="-228600" eaLnBrk="0" fontAlgn="base" hangingPunct="0">
              <a:spcBef>
                <a:spcPct val="0"/>
              </a:spcBef>
              <a:spcAft>
                <a:spcPct val="0"/>
              </a:spcAft>
              <a:defRPr>
                <a:solidFill>
                  <a:schemeClr val="tx1"/>
                </a:solidFill>
                <a:latin typeface="Futura Md BT" pitchFamily="34" charset="0"/>
                <a:cs typeface="Arial" charset="0"/>
              </a:defRPr>
            </a:lvl6pPr>
            <a:lvl7pPr marL="2971800" indent="-228600" eaLnBrk="0" fontAlgn="base" hangingPunct="0">
              <a:spcBef>
                <a:spcPct val="0"/>
              </a:spcBef>
              <a:spcAft>
                <a:spcPct val="0"/>
              </a:spcAft>
              <a:defRPr>
                <a:solidFill>
                  <a:schemeClr val="tx1"/>
                </a:solidFill>
                <a:latin typeface="Futura Md BT" pitchFamily="34" charset="0"/>
                <a:cs typeface="Arial" charset="0"/>
              </a:defRPr>
            </a:lvl7pPr>
            <a:lvl8pPr marL="3429000" indent="-228600" eaLnBrk="0" fontAlgn="base" hangingPunct="0">
              <a:spcBef>
                <a:spcPct val="0"/>
              </a:spcBef>
              <a:spcAft>
                <a:spcPct val="0"/>
              </a:spcAft>
              <a:defRPr>
                <a:solidFill>
                  <a:schemeClr val="tx1"/>
                </a:solidFill>
                <a:latin typeface="Futura Md BT" pitchFamily="34" charset="0"/>
                <a:cs typeface="Arial" charset="0"/>
              </a:defRPr>
            </a:lvl8pPr>
            <a:lvl9pPr marL="3886200" indent="-228600" eaLnBrk="0" fontAlgn="base" hangingPunct="0">
              <a:spcBef>
                <a:spcPct val="0"/>
              </a:spcBef>
              <a:spcAft>
                <a:spcPct val="0"/>
              </a:spcAft>
              <a:defRPr>
                <a:solidFill>
                  <a:schemeClr val="tx1"/>
                </a:solidFill>
                <a:latin typeface="Futura Md BT" pitchFamily="34" charset="0"/>
                <a:cs typeface="Arial" charset="0"/>
              </a:defRPr>
            </a:lvl9pPr>
          </a:lstStyle>
          <a:p>
            <a:pPr eaLnBrk="1" hangingPunct="1">
              <a:spcBef>
                <a:spcPct val="50000"/>
              </a:spcBef>
            </a:pPr>
            <a:r>
              <a:rPr lang="da-DK" sz="2400">
                <a:solidFill>
                  <a:srgbClr val="000000"/>
                </a:solidFill>
                <a:latin typeface="Arial Black" pitchFamily="34" charset="0"/>
              </a:rPr>
              <a:t>Selvværd   </a:t>
            </a:r>
          </a:p>
        </p:txBody>
      </p:sp>
      <p:sp>
        <p:nvSpPr>
          <p:cNvPr id="709636" name="Text Box 4"/>
          <p:cNvSpPr txBox="1">
            <a:spLocks noChangeArrowheads="1"/>
          </p:cNvSpPr>
          <p:nvPr/>
        </p:nvSpPr>
        <p:spPr bwMode="auto">
          <a:xfrm>
            <a:off x="2428875" y="2249488"/>
            <a:ext cx="3168650" cy="466725"/>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Futura Md BT" pitchFamily="34" charset="0"/>
                <a:cs typeface="Arial" charset="0"/>
              </a:defRPr>
            </a:lvl1pPr>
            <a:lvl2pPr marL="742950" indent="-285750" eaLnBrk="0" hangingPunct="0">
              <a:defRPr>
                <a:solidFill>
                  <a:schemeClr val="tx1"/>
                </a:solidFill>
                <a:latin typeface="Futura Md BT" pitchFamily="34" charset="0"/>
                <a:cs typeface="Arial" charset="0"/>
              </a:defRPr>
            </a:lvl2pPr>
            <a:lvl3pPr marL="1143000" indent="-228600" eaLnBrk="0" hangingPunct="0">
              <a:defRPr>
                <a:solidFill>
                  <a:schemeClr val="tx1"/>
                </a:solidFill>
                <a:latin typeface="Futura Md BT" pitchFamily="34" charset="0"/>
                <a:cs typeface="Arial" charset="0"/>
              </a:defRPr>
            </a:lvl3pPr>
            <a:lvl4pPr marL="1600200" indent="-228600" eaLnBrk="0" hangingPunct="0">
              <a:defRPr>
                <a:solidFill>
                  <a:schemeClr val="tx1"/>
                </a:solidFill>
                <a:latin typeface="Futura Md BT" pitchFamily="34" charset="0"/>
                <a:cs typeface="Arial" charset="0"/>
              </a:defRPr>
            </a:lvl4pPr>
            <a:lvl5pPr marL="2057400" indent="-228600" eaLnBrk="0" hangingPunct="0">
              <a:defRPr>
                <a:solidFill>
                  <a:schemeClr val="tx1"/>
                </a:solidFill>
                <a:latin typeface="Futura Md BT" pitchFamily="34" charset="0"/>
                <a:cs typeface="Arial" charset="0"/>
              </a:defRPr>
            </a:lvl5pPr>
            <a:lvl6pPr marL="2514600" indent="-228600" eaLnBrk="0" fontAlgn="base" hangingPunct="0">
              <a:spcBef>
                <a:spcPct val="0"/>
              </a:spcBef>
              <a:spcAft>
                <a:spcPct val="0"/>
              </a:spcAft>
              <a:defRPr>
                <a:solidFill>
                  <a:schemeClr val="tx1"/>
                </a:solidFill>
                <a:latin typeface="Futura Md BT" pitchFamily="34" charset="0"/>
                <a:cs typeface="Arial" charset="0"/>
              </a:defRPr>
            </a:lvl6pPr>
            <a:lvl7pPr marL="2971800" indent="-228600" eaLnBrk="0" fontAlgn="base" hangingPunct="0">
              <a:spcBef>
                <a:spcPct val="0"/>
              </a:spcBef>
              <a:spcAft>
                <a:spcPct val="0"/>
              </a:spcAft>
              <a:defRPr>
                <a:solidFill>
                  <a:schemeClr val="tx1"/>
                </a:solidFill>
                <a:latin typeface="Futura Md BT" pitchFamily="34" charset="0"/>
                <a:cs typeface="Arial" charset="0"/>
              </a:defRPr>
            </a:lvl7pPr>
            <a:lvl8pPr marL="3429000" indent="-228600" eaLnBrk="0" fontAlgn="base" hangingPunct="0">
              <a:spcBef>
                <a:spcPct val="0"/>
              </a:spcBef>
              <a:spcAft>
                <a:spcPct val="0"/>
              </a:spcAft>
              <a:defRPr>
                <a:solidFill>
                  <a:schemeClr val="tx1"/>
                </a:solidFill>
                <a:latin typeface="Futura Md BT" pitchFamily="34" charset="0"/>
                <a:cs typeface="Arial" charset="0"/>
              </a:defRPr>
            </a:lvl8pPr>
            <a:lvl9pPr marL="3886200" indent="-228600" eaLnBrk="0" fontAlgn="base" hangingPunct="0">
              <a:spcBef>
                <a:spcPct val="0"/>
              </a:spcBef>
              <a:spcAft>
                <a:spcPct val="0"/>
              </a:spcAft>
              <a:defRPr>
                <a:solidFill>
                  <a:schemeClr val="tx1"/>
                </a:solidFill>
                <a:latin typeface="Futura Md BT" pitchFamily="34" charset="0"/>
                <a:cs typeface="Arial" charset="0"/>
              </a:defRPr>
            </a:lvl9pPr>
          </a:lstStyle>
          <a:p>
            <a:pPr eaLnBrk="1" hangingPunct="1">
              <a:spcBef>
                <a:spcPct val="50000"/>
              </a:spcBef>
            </a:pPr>
            <a:r>
              <a:rPr lang="da-DK" sz="2400">
                <a:solidFill>
                  <a:srgbClr val="000000"/>
                </a:solidFill>
                <a:latin typeface="Arial Black" pitchFamily="34" charset="0"/>
              </a:rPr>
              <a:t>Lille 	</a:t>
            </a:r>
          </a:p>
        </p:txBody>
      </p:sp>
      <p:sp>
        <p:nvSpPr>
          <p:cNvPr id="709637" name="Text Box 5"/>
          <p:cNvSpPr txBox="1">
            <a:spLocks noChangeArrowheads="1"/>
          </p:cNvSpPr>
          <p:nvPr/>
        </p:nvSpPr>
        <p:spPr bwMode="auto">
          <a:xfrm>
            <a:off x="6102350" y="2249488"/>
            <a:ext cx="3059113" cy="466725"/>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Futura Md BT" pitchFamily="34" charset="0"/>
                <a:cs typeface="Arial" charset="0"/>
              </a:defRPr>
            </a:lvl1pPr>
            <a:lvl2pPr marL="742950" indent="-285750" eaLnBrk="0" hangingPunct="0">
              <a:defRPr>
                <a:solidFill>
                  <a:schemeClr val="tx1"/>
                </a:solidFill>
                <a:latin typeface="Futura Md BT" pitchFamily="34" charset="0"/>
                <a:cs typeface="Arial" charset="0"/>
              </a:defRPr>
            </a:lvl2pPr>
            <a:lvl3pPr marL="1143000" indent="-228600" eaLnBrk="0" hangingPunct="0">
              <a:defRPr>
                <a:solidFill>
                  <a:schemeClr val="tx1"/>
                </a:solidFill>
                <a:latin typeface="Futura Md BT" pitchFamily="34" charset="0"/>
                <a:cs typeface="Arial" charset="0"/>
              </a:defRPr>
            </a:lvl3pPr>
            <a:lvl4pPr marL="1600200" indent="-228600" eaLnBrk="0" hangingPunct="0">
              <a:defRPr>
                <a:solidFill>
                  <a:schemeClr val="tx1"/>
                </a:solidFill>
                <a:latin typeface="Futura Md BT" pitchFamily="34" charset="0"/>
                <a:cs typeface="Arial" charset="0"/>
              </a:defRPr>
            </a:lvl4pPr>
            <a:lvl5pPr marL="2057400" indent="-228600" eaLnBrk="0" hangingPunct="0">
              <a:defRPr>
                <a:solidFill>
                  <a:schemeClr val="tx1"/>
                </a:solidFill>
                <a:latin typeface="Futura Md BT" pitchFamily="34" charset="0"/>
                <a:cs typeface="Arial" charset="0"/>
              </a:defRPr>
            </a:lvl5pPr>
            <a:lvl6pPr marL="2514600" indent="-228600" eaLnBrk="0" fontAlgn="base" hangingPunct="0">
              <a:spcBef>
                <a:spcPct val="0"/>
              </a:spcBef>
              <a:spcAft>
                <a:spcPct val="0"/>
              </a:spcAft>
              <a:defRPr>
                <a:solidFill>
                  <a:schemeClr val="tx1"/>
                </a:solidFill>
                <a:latin typeface="Futura Md BT" pitchFamily="34" charset="0"/>
                <a:cs typeface="Arial" charset="0"/>
              </a:defRPr>
            </a:lvl6pPr>
            <a:lvl7pPr marL="2971800" indent="-228600" eaLnBrk="0" fontAlgn="base" hangingPunct="0">
              <a:spcBef>
                <a:spcPct val="0"/>
              </a:spcBef>
              <a:spcAft>
                <a:spcPct val="0"/>
              </a:spcAft>
              <a:defRPr>
                <a:solidFill>
                  <a:schemeClr val="tx1"/>
                </a:solidFill>
                <a:latin typeface="Futura Md BT" pitchFamily="34" charset="0"/>
                <a:cs typeface="Arial" charset="0"/>
              </a:defRPr>
            </a:lvl7pPr>
            <a:lvl8pPr marL="3429000" indent="-228600" eaLnBrk="0" fontAlgn="base" hangingPunct="0">
              <a:spcBef>
                <a:spcPct val="0"/>
              </a:spcBef>
              <a:spcAft>
                <a:spcPct val="0"/>
              </a:spcAft>
              <a:defRPr>
                <a:solidFill>
                  <a:schemeClr val="tx1"/>
                </a:solidFill>
                <a:latin typeface="Futura Md BT" pitchFamily="34" charset="0"/>
                <a:cs typeface="Arial" charset="0"/>
              </a:defRPr>
            </a:lvl8pPr>
            <a:lvl9pPr marL="3886200" indent="-228600" eaLnBrk="0" fontAlgn="base" hangingPunct="0">
              <a:spcBef>
                <a:spcPct val="0"/>
              </a:spcBef>
              <a:spcAft>
                <a:spcPct val="0"/>
              </a:spcAft>
              <a:defRPr>
                <a:solidFill>
                  <a:schemeClr val="tx1"/>
                </a:solidFill>
                <a:latin typeface="Futura Md BT" pitchFamily="34" charset="0"/>
                <a:cs typeface="Arial" charset="0"/>
              </a:defRPr>
            </a:lvl9pPr>
          </a:lstStyle>
          <a:p>
            <a:pPr eaLnBrk="1" hangingPunct="1">
              <a:spcBef>
                <a:spcPct val="50000"/>
              </a:spcBef>
            </a:pPr>
            <a:r>
              <a:rPr lang="da-DK" sz="2400">
                <a:solidFill>
                  <a:srgbClr val="000000"/>
                </a:solidFill>
                <a:latin typeface="Arial Black" pitchFamily="34" charset="0"/>
              </a:rPr>
              <a:t>Stor   </a:t>
            </a:r>
          </a:p>
        </p:txBody>
      </p:sp>
      <p:sp>
        <p:nvSpPr>
          <p:cNvPr id="709638" name="Text Box 6"/>
          <p:cNvSpPr txBox="1">
            <a:spLocks noChangeArrowheads="1"/>
          </p:cNvSpPr>
          <p:nvPr/>
        </p:nvSpPr>
        <p:spPr bwMode="auto">
          <a:xfrm rot="-5400000">
            <a:off x="-1651793" y="3826668"/>
            <a:ext cx="4711700" cy="1014413"/>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Futura Md BT" pitchFamily="34" charset="0"/>
                <a:cs typeface="Arial" charset="0"/>
              </a:defRPr>
            </a:lvl1pPr>
            <a:lvl2pPr marL="742950" indent="-285750" eaLnBrk="0" hangingPunct="0">
              <a:defRPr>
                <a:solidFill>
                  <a:schemeClr val="tx1"/>
                </a:solidFill>
                <a:latin typeface="Futura Md BT" pitchFamily="34" charset="0"/>
                <a:cs typeface="Arial" charset="0"/>
              </a:defRPr>
            </a:lvl2pPr>
            <a:lvl3pPr marL="1143000" indent="-228600" eaLnBrk="0" hangingPunct="0">
              <a:defRPr>
                <a:solidFill>
                  <a:schemeClr val="tx1"/>
                </a:solidFill>
                <a:latin typeface="Futura Md BT" pitchFamily="34" charset="0"/>
                <a:cs typeface="Arial" charset="0"/>
              </a:defRPr>
            </a:lvl3pPr>
            <a:lvl4pPr marL="1600200" indent="-228600" eaLnBrk="0" hangingPunct="0">
              <a:defRPr>
                <a:solidFill>
                  <a:schemeClr val="tx1"/>
                </a:solidFill>
                <a:latin typeface="Futura Md BT" pitchFamily="34" charset="0"/>
                <a:cs typeface="Arial" charset="0"/>
              </a:defRPr>
            </a:lvl4pPr>
            <a:lvl5pPr marL="2057400" indent="-228600" eaLnBrk="0" hangingPunct="0">
              <a:defRPr>
                <a:solidFill>
                  <a:schemeClr val="tx1"/>
                </a:solidFill>
                <a:latin typeface="Futura Md BT" pitchFamily="34" charset="0"/>
                <a:cs typeface="Arial" charset="0"/>
              </a:defRPr>
            </a:lvl5pPr>
            <a:lvl6pPr marL="2514600" indent="-228600" eaLnBrk="0" fontAlgn="base" hangingPunct="0">
              <a:spcBef>
                <a:spcPct val="0"/>
              </a:spcBef>
              <a:spcAft>
                <a:spcPct val="0"/>
              </a:spcAft>
              <a:defRPr>
                <a:solidFill>
                  <a:schemeClr val="tx1"/>
                </a:solidFill>
                <a:latin typeface="Futura Md BT" pitchFamily="34" charset="0"/>
                <a:cs typeface="Arial" charset="0"/>
              </a:defRPr>
            </a:lvl6pPr>
            <a:lvl7pPr marL="2971800" indent="-228600" eaLnBrk="0" fontAlgn="base" hangingPunct="0">
              <a:spcBef>
                <a:spcPct val="0"/>
              </a:spcBef>
              <a:spcAft>
                <a:spcPct val="0"/>
              </a:spcAft>
              <a:defRPr>
                <a:solidFill>
                  <a:schemeClr val="tx1"/>
                </a:solidFill>
                <a:latin typeface="Futura Md BT" pitchFamily="34" charset="0"/>
                <a:cs typeface="Arial" charset="0"/>
              </a:defRPr>
            </a:lvl7pPr>
            <a:lvl8pPr marL="3429000" indent="-228600" eaLnBrk="0" fontAlgn="base" hangingPunct="0">
              <a:spcBef>
                <a:spcPct val="0"/>
              </a:spcBef>
              <a:spcAft>
                <a:spcPct val="0"/>
              </a:spcAft>
              <a:defRPr>
                <a:solidFill>
                  <a:schemeClr val="tx1"/>
                </a:solidFill>
                <a:latin typeface="Futura Md BT" pitchFamily="34" charset="0"/>
                <a:cs typeface="Arial" charset="0"/>
              </a:defRPr>
            </a:lvl8pPr>
            <a:lvl9pPr marL="3886200" indent="-228600" eaLnBrk="0" fontAlgn="base" hangingPunct="0">
              <a:spcBef>
                <a:spcPct val="0"/>
              </a:spcBef>
              <a:spcAft>
                <a:spcPct val="0"/>
              </a:spcAft>
              <a:defRPr>
                <a:solidFill>
                  <a:schemeClr val="tx1"/>
                </a:solidFill>
                <a:latin typeface="Futura Md BT" pitchFamily="34" charset="0"/>
                <a:cs typeface="Arial" charset="0"/>
              </a:defRPr>
            </a:lvl9pPr>
          </a:lstStyle>
          <a:p>
            <a:pPr eaLnBrk="1" hangingPunct="1">
              <a:spcBef>
                <a:spcPct val="50000"/>
              </a:spcBef>
            </a:pPr>
            <a:r>
              <a:rPr lang="da-DK" sz="2400">
                <a:solidFill>
                  <a:srgbClr val="000000"/>
                </a:solidFill>
                <a:latin typeface="Arial Black" pitchFamily="34" charset="0"/>
              </a:rPr>
              <a:t>Selvtillid   </a:t>
            </a:r>
          </a:p>
          <a:p>
            <a:pPr eaLnBrk="1" hangingPunct="1">
              <a:spcBef>
                <a:spcPct val="50000"/>
              </a:spcBef>
            </a:pPr>
            <a:endParaRPr lang="da-DK" sz="2400">
              <a:solidFill>
                <a:srgbClr val="000000"/>
              </a:solidFill>
              <a:latin typeface="Arial Black" pitchFamily="34" charset="0"/>
            </a:endParaRPr>
          </a:p>
        </p:txBody>
      </p:sp>
      <p:sp>
        <p:nvSpPr>
          <p:cNvPr id="709639" name="Text Box 7"/>
          <p:cNvSpPr txBox="1">
            <a:spLocks noChangeArrowheads="1"/>
          </p:cNvSpPr>
          <p:nvPr/>
        </p:nvSpPr>
        <p:spPr bwMode="auto">
          <a:xfrm rot="-5400000">
            <a:off x="727869" y="2750344"/>
            <a:ext cx="2257425" cy="1014413"/>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Futura Md BT" pitchFamily="34" charset="0"/>
                <a:cs typeface="Arial" charset="0"/>
              </a:defRPr>
            </a:lvl1pPr>
            <a:lvl2pPr marL="742950" indent="-285750" eaLnBrk="0" hangingPunct="0">
              <a:defRPr>
                <a:solidFill>
                  <a:schemeClr val="tx1"/>
                </a:solidFill>
                <a:latin typeface="Futura Md BT" pitchFamily="34" charset="0"/>
                <a:cs typeface="Arial" charset="0"/>
              </a:defRPr>
            </a:lvl2pPr>
            <a:lvl3pPr marL="1143000" indent="-228600" eaLnBrk="0" hangingPunct="0">
              <a:defRPr>
                <a:solidFill>
                  <a:schemeClr val="tx1"/>
                </a:solidFill>
                <a:latin typeface="Futura Md BT" pitchFamily="34" charset="0"/>
                <a:cs typeface="Arial" charset="0"/>
              </a:defRPr>
            </a:lvl3pPr>
            <a:lvl4pPr marL="1600200" indent="-228600" eaLnBrk="0" hangingPunct="0">
              <a:defRPr>
                <a:solidFill>
                  <a:schemeClr val="tx1"/>
                </a:solidFill>
                <a:latin typeface="Futura Md BT" pitchFamily="34" charset="0"/>
                <a:cs typeface="Arial" charset="0"/>
              </a:defRPr>
            </a:lvl4pPr>
            <a:lvl5pPr marL="2057400" indent="-228600" eaLnBrk="0" hangingPunct="0">
              <a:defRPr>
                <a:solidFill>
                  <a:schemeClr val="tx1"/>
                </a:solidFill>
                <a:latin typeface="Futura Md BT" pitchFamily="34" charset="0"/>
                <a:cs typeface="Arial" charset="0"/>
              </a:defRPr>
            </a:lvl5pPr>
            <a:lvl6pPr marL="2514600" indent="-228600" eaLnBrk="0" fontAlgn="base" hangingPunct="0">
              <a:spcBef>
                <a:spcPct val="0"/>
              </a:spcBef>
              <a:spcAft>
                <a:spcPct val="0"/>
              </a:spcAft>
              <a:defRPr>
                <a:solidFill>
                  <a:schemeClr val="tx1"/>
                </a:solidFill>
                <a:latin typeface="Futura Md BT" pitchFamily="34" charset="0"/>
                <a:cs typeface="Arial" charset="0"/>
              </a:defRPr>
            </a:lvl6pPr>
            <a:lvl7pPr marL="2971800" indent="-228600" eaLnBrk="0" fontAlgn="base" hangingPunct="0">
              <a:spcBef>
                <a:spcPct val="0"/>
              </a:spcBef>
              <a:spcAft>
                <a:spcPct val="0"/>
              </a:spcAft>
              <a:defRPr>
                <a:solidFill>
                  <a:schemeClr val="tx1"/>
                </a:solidFill>
                <a:latin typeface="Futura Md BT" pitchFamily="34" charset="0"/>
                <a:cs typeface="Arial" charset="0"/>
              </a:defRPr>
            </a:lvl7pPr>
            <a:lvl8pPr marL="3429000" indent="-228600" eaLnBrk="0" fontAlgn="base" hangingPunct="0">
              <a:spcBef>
                <a:spcPct val="0"/>
              </a:spcBef>
              <a:spcAft>
                <a:spcPct val="0"/>
              </a:spcAft>
              <a:defRPr>
                <a:solidFill>
                  <a:schemeClr val="tx1"/>
                </a:solidFill>
                <a:latin typeface="Futura Md BT" pitchFamily="34" charset="0"/>
                <a:cs typeface="Arial" charset="0"/>
              </a:defRPr>
            </a:lvl8pPr>
            <a:lvl9pPr marL="3886200" indent="-228600" eaLnBrk="0" fontAlgn="base" hangingPunct="0">
              <a:spcBef>
                <a:spcPct val="0"/>
              </a:spcBef>
              <a:spcAft>
                <a:spcPct val="0"/>
              </a:spcAft>
              <a:defRPr>
                <a:solidFill>
                  <a:schemeClr val="tx1"/>
                </a:solidFill>
                <a:latin typeface="Futura Md BT" pitchFamily="34" charset="0"/>
                <a:cs typeface="Arial" charset="0"/>
              </a:defRPr>
            </a:lvl9pPr>
          </a:lstStyle>
          <a:p>
            <a:pPr eaLnBrk="1" hangingPunct="1">
              <a:spcBef>
                <a:spcPct val="50000"/>
              </a:spcBef>
            </a:pPr>
            <a:r>
              <a:rPr lang="da-DK" sz="2400">
                <a:solidFill>
                  <a:srgbClr val="000000"/>
                </a:solidFill>
                <a:latin typeface="Arial Black" pitchFamily="34" charset="0"/>
              </a:rPr>
              <a:t>Lille  </a:t>
            </a:r>
          </a:p>
          <a:p>
            <a:pPr eaLnBrk="1" hangingPunct="1">
              <a:spcBef>
                <a:spcPct val="50000"/>
              </a:spcBef>
            </a:pPr>
            <a:endParaRPr lang="da-DK" sz="2400">
              <a:solidFill>
                <a:srgbClr val="000000"/>
              </a:solidFill>
              <a:latin typeface="Arial Black" pitchFamily="34" charset="0"/>
            </a:endParaRPr>
          </a:p>
        </p:txBody>
      </p:sp>
      <p:sp>
        <p:nvSpPr>
          <p:cNvPr id="709640" name="Text Box 8"/>
          <p:cNvSpPr txBox="1">
            <a:spLocks noChangeArrowheads="1"/>
          </p:cNvSpPr>
          <p:nvPr/>
        </p:nvSpPr>
        <p:spPr bwMode="auto">
          <a:xfrm rot="-5400000">
            <a:off x="856457" y="4928393"/>
            <a:ext cx="1968500" cy="1014413"/>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Futura Md BT" pitchFamily="34" charset="0"/>
                <a:cs typeface="Arial" charset="0"/>
              </a:defRPr>
            </a:lvl1pPr>
            <a:lvl2pPr marL="742950" indent="-285750" eaLnBrk="0" hangingPunct="0">
              <a:defRPr>
                <a:solidFill>
                  <a:schemeClr val="tx1"/>
                </a:solidFill>
                <a:latin typeface="Futura Md BT" pitchFamily="34" charset="0"/>
                <a:cs typeface="Arial" charset="0"/>
              </a:defRPr>
            </a:lvl2pPr>
            <a:lvl3pPr marL="1143000" indent="-228600" eaLnBrk="0" hangingPunct="0">
              <a:defRPr>
                <a:solidFill>
                  <a:schemeClr val="tx1"/>
                </a:solidFill>
                <a:latin typeface="Futura Md BT" pitchFamily="34" charset="0"/>
                <a:cs typeface="Arial" charset="0"/>
              </a:defRPr>
            </a:lvl3pPr>
            <a:lvl4pPr marL="1600200" indent="-228600" eaLnBrk="0" hangingPunct="0">
              <a:defRPr>
                <a:solidFill>
                  <a:schemeClr val="tx1"/>
                </a:solidFill>
                <a:latin typeface="Futura Md BT" pitchFamily="34" charset="0"/>
                <a:cs typeface="Arial" charset="0"/>
              </a:defRPr>
            </a:lvl4pPr>
            <a:lvl5pPr marL="2057400" indent="-228600" eaLnBrk="0" hangingPunct="0">
              <a:defRPr>
                <a:solidFill>
                  <a:schemeClr val="tx1"/>
                </a:solidFill>
                <a:latin typeface="Futura Md BT" pitchFamily="34" charset="0"/>
                <a:cs typeface="Arial" charset="0"/>
              </a:defRPr>
            </a:lvl5pPr>
            <a:lvl6pPr marL="2514600" indent="-228600" eaLnBrk="0" fontAlgn="base" hangingPunct="0">
              <a:spcBef>
                <a:spcPct val="0"/>
              </a:spcBef>
              <a:spcAft>
                <a:spcPct val="0"/>
              </a:spcAft>
              <a:defRPr>
                <a:solidFill>
                  <a:schemeClr val="tx1"/>
                </a:solidFill>
                <a:latin typeface="Futura Md BT" pitchFamily="34" charset="0"/>
                <a:cs typeface="Arial" charset="0"/>
              </a:defRPr>
            </a:lvl6pPr>
            <a:lvl7pPr marL="2971800" indent="-228600" eaLnBrk="0" fontAlgn="base" hangingPunct="0">
              <a:spcBef>
                <a:spcPct val="0"/>
              </a:spcBef>
              <a:spcAft>
                <a:spcPct val="0"/>
              </a:spcAft>
              <a:defRPr>
                <a:solidFill>
                  <a:schemeClr val="tx1"/>
                </a:solidFill>
                <a:latin typeface="Futura Md BT" pitchFamily="34" charset="0"/>
                <a:cs typeface="Arial" charset="0"/>
              </a:defRPr>
            </a:lvl7pPr>
            <a:lvl8pPr marL="3429000" indent="-228600" eaLnBrk="0" fontAlgn="base" hangingPunct="0">
              <a:spcBef>
                <a:spcPct val="0"/>
              </a:spcBef>
              <a:spcAft>
                <a:spcPct val="0"/>
              </a:spcAft>
              <a:defRPr>
                <a:solidFill>
                  <a:schemeClr val="tx1"/>
                </a:solidFill>
                <a:latin typeface="Futura Md BT" pitchFamily="34" charset="0"/>
                <a:cs typeface="Arial" charset="0"/>
              </a:defRPr>
            </a:lvl8pPr>
            <a:lvl9pPr marL="3886200" indent="-228600" eaLnBrk="0" fontAlgn="base" hangingPunct="0">
              <a:spcBef>
                <a:spcPct val="0"/>
              </a:spcBef>
              <a:spcAft>
                <a:spcPct val="0"/>
              </a:spcAft>
              <a:defRPr>
                <a:solidFill>
                  <a:schemeClr val="tx1"/>
                </a:solidFill>
                <a:latin typeface="Futura Md BT" pitchFamily="34" charset="0"/>
                <a:cs typeface="Arial" charset="0"/>
              </a:defRPr>
            </a:lvl9pPr>
          </a:lstStyle>
          <a:p>
            <a:pPr eaLnBrk="1" hangingPunct="1">
              <a:spcBef>
                <a:spcPct val="50000"/>
              </a:spcBef>
            </a:pPr>
            <a:r>
              <a:rPr lang="da-DK" sz="2400">
                <a:solidFill>
                  <a:srgbClr val="000000"/>
                </a:solidFill>
                <a:latin typeface="Arial Black" pitchFamily="34" charset="0"/>
              </a:rPr>
              <a:t>Stor  </a:t>
            </a:r>
          </a:p>
          <a:p>
            <a:pPr eaLnBrk="1" hangingPunct="1">
              <a:spcBef>
                <a:spcPct val="50000"/>
              </a:spcBef>
            </a:pPr>
            <a:endParaRPr lang="da-DK" sz="2400">
              <a:solidFill>
                <a:srgbClr val="000000"/>
              </a:solidFill>
              <a:latin typeface="Arial Black" pitchFamily="34" charset="0"/>
            </a:endParaRPr>
          </a:p>
        </p:txBody>
      </p:sp>
      <p:sp>
        <p:nvSpPr>
          <p:cNvPr id="709641" name="Text Box 9"/>
          <p:cNvSpPr txBox="1">
            <a:spLocks noChangeArrowheads="1"/>
          </p:cNvSpPr>
          <p:nvPr/>
        </p:nvSpPr>
        <p:spPr bwMode="auto">
          <a:xfrm>
            <a:off x="2501900" y="4648200"/>
            <a:ext cx="3382963" cy="2109788"/>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Futura Md BT" pitchFamily="34" charset="0"/>
                <a:cs typeface="Arial" charset="0"/>
              </a:defRPr>
            </a:lvl1pPr>
            <a:lvl2pPr marL="742950" indent="-285750" eaLnBrk="0" hangingPunct="0">
              <a:defRPr>
                <a:solidFill>
                  <a:schemeClr val="tx1"/>
                </a:solidFill>
                <a:latin typeface="Futura Md BT" pitchFamily="34" charset="0"/>
                <a:cs typeface="Arial" charset="0"/>
              </a:defRPr>
            </a:lvl2pPr>
            <a:lvl3pPr marL="1143000" indent="-228600" eaLnBrk="0" hangingPunct="0">
              <a:defRPr>
                <a:solidFill>
                  <a:schemeClr val="tx1"/>
                </a:solidFill>
                <a:latin typeface="Futura Md BT" pitchFamily="34" charset="0"/>
                <a:cs typeface="Arial" charset="0"/>
              </a:defRPr>
            </a:lvl3pPr>
            <a:lvl4pPr marL="1600200" indent="-228600" eaLnBrk="0" hangingPunct="0">
              <a:defRPr>
                <a:solidFill>
                  <a:schemeClr val="tx1"/>
                </a:solidFill>
                <a:latin typeface="Futura Md BT" pitchFamily="34" charset="0"/>
                <a:cs typeface="Arial" charset="0"/>
              </a:defRPr>
            </a:lvl4pPr>
            <a:lvl5pPr marL="2057400" indent="-228600" eaLnBrk="0" hangingPunct="0">
              <a:defRPr>
                <a:solidFill>
                  <a:schemeClr val="tx1"/>
                </a:solidFill>
                <a:latin typeface="Futura Md BT" pitchFamily="34" charset="0"/>
                <a:cs typeface="Arial" charset="0"/>
              </a:defRPr>
            </a:lvl5pPr>
            <a:lvl6pPr marL="2514600" indent="-228600" eaLnBrk="0" fontAlgn="base" hangingPunct="0">
              <a:spcBef>
                <a:spcPct val="0"/>
              </a:spcBef>
              <a:spcAft>
                <a:spcPct val="0"/>
              </a:spcAft>
              <a:defRPr>
                <a:solidFill>
                  <a:schemeClr val="tx1"/>
                </a:solidFill>
                <a:latin typeface="Futura Md BT" pitchFamily="34" charset="0"/>
                <a:cs typeface="Arial" charset="0"/>
              </a:defRPr>
            </a:lvl6pPr>
            <a:lvl7pPr marL="2971800" indent="-228600" eaLnBrk="0" fontAlgn="base" hangingPunct="0">
              <a:spcBef>
                <a:spcPct val="0"/>
              </a:spcBef>
              <a:spcAft>
                <a:spcPct val="0"/>
              </a:spcAft>
              <a:defRPr>
                <a:solidFill>
                  <a:schemeClr val="tx1"/>
                </a:solidFill>
                <a:latin typeface="Futura Md BT" pitchFamily="34" charset="0"/>
                <a:cs typeface="Arial" charset="0"/>
              </a:defRPr>
            </a:lvl7pPr>
            <a:lvl8pPr marL="3429000" indent="-228600" eaLnBrk="0" fontAlgn="base" hangingPunct="0">
              <a:spcBef>
                <a:spcPct val="0"/>
              </a:spcBef>
              <a:spcAft>
                <a:spcPct val="0"/>
              </a:spcAft>
              <a:defRPr>
                <a:solidFill>
                  <a:schemeClr val="tx1"/>
                </a:solidFill>
                <a:latin typeface="Futura Md BT" pitchFamily="34" charset="0"/>
                <a:cs typeface="Arial" charset="0"/>
              </a:defRPr>
            </a:lvl8pPr>
            <a:lvl9pPr marL="3886200" indent="-228600" eaLnBrk="0" fontAlgn="base" hangingPunct="0">
              <a:spcBef>
                <a:spcPct val="0"/>
              </a:spcBef>
              <a:spcAft>
                <a:spcPct val="0"/>
              </a:spcAft>
              <a:defRPr>
                <a:solidFill>
                  <a:schemeClr val="tx1"/>
                </a:solidFill>
                <a:latin typeface="Futura Md BT" pitchFamily="34" charset="0"/>
                <a:cs typeface="Arial" charset="0"/>
              </a:defRPr>
            </a:lvl9pPr>
          </a:lstStyle>
          <a:p>
            <a:pPr eaLnBrk="1" hangingPunct="1">
              <a:spcBef>
                <a:spcPct val="50000"/>
              </a:spcBef>
            </a:pPr>
            <a:r>
              <a:rPr lang="da-DK" sz="2400">
                <a:solidFill>
                  <a:srgbClr val="000000"/>
                </a:solidFill>
                <a:latin typeface="Arial Black" pitchFamily="34" charset="0"/>
              </a:rPr>
              <a:t>Moderne samfund</a:t>
            </a:r>
          </a:p>
          <a:p>
            <a:pPr eaLnBrk="1" hangingPunct="1">
              <a:spcBef>
                <a:spcPct val="50000"/>
              </a:spcBef>
            </a:pPr>
            <a:r>
              <a:rPr lang="da-DK" sz="2400">
                <a:solidFill>
                  <a:srgbClr val="000000"/>
                </a:solidFill>
                <a:latin typeface="Arial Black" pitchFamily="34" charset="0"/>
              </a:rPr>
              <a:t>Ved hvordan man fører sig frem på scenerne. Mange kompetencer </a:t>
            </a:r>
            <a:endParaRPr lang="da-DK" sz="2400" i="1">
              <a:solidFill>
                <a:srgbClr val="000000"/>
              </a:solidFill>
              <a:latin typeface="Arial Black" pitchFamily="34" charset="0"/>
            </a:endParaRPr>
          </a:p>
        </p:txBody>
      </p:sp>
      <p:sp>
        <p:nvSpPr>
          <p:cNvPr id="709642" name="Text Box 10"/>
          <p:cNvSpPr txBox="1">
            <a:spLocks noChangeArrowheads="1"/>
          </p:cNvSpPr>
          <p:nvPr/>
        </p:nvSpPr>
        <p:spPr bwMode="auto">
          <a:xfrm>
            <a:off x="5884863" y="2824163"/>
            <a:ext cx="3276600" cy="1744662"/>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Futura Md BT" pitchFamily="34" charset="0"/>
                <a:cs typeface="Arial" charset="0"/>
              </a:defRPr>
            </a:lvl1pPr>
            <a:lvl2pPr marL="742950" indent="-285750" eaLnBrk="0" hangingPunct="0">
              <a:defRPr>
                <a:solidFill>
                  <a:schemeClr val="tx1"/>
                </a:solidFill>
                <a:latin typeface="Futura Md BT" pitchFamily="34" charset="0"/>
                <a:cs typeface="Arial" charset="0"/>
              </a:defRPr>
            </a:lvl2pPr>
            <a:lvl3pPr marL="1143000" indent="-228600" eaLnBrk="0" hangingPunct="0">
              <a:defRPr>
                <a:solidFill>
                  <a:schemeClr val="tx1"/>
                </a:solidFill>
                <a:latin typeface="Futura Md BT" pitchFamily="34" charset="0"/>
                <a:cs typeface="Arial" charset="0"/>
              </a:defRPr>
            </a:lvl3pPr>
            <a:lvl4pPr marL="1600200" indent="-228600" eaLnBrk="0" hangingPunct="0">
              <a:defRPr>
                <a:solidFill>
                  <a:schemeClr val="tx1"/>
                </a:solidFill>
                <a:latin typeface="Futura Md BT" pitchFamily="34" charset="0"/>
                <a:cs typeface="Arial" charset="0"/>
              </a:defRPr>
            </a:lvl4pPr>
            <a:lvl5pPr marL="2057400" indent="-228600" eaLnBrk="0" hangingPunct="0">
              <a:defRPr>
                <a:solidFill>
                  <a:schemeClr val="tx1"/>
                </a:solidFill>
                <a:latin typeface="Futura Md BT" pitchFamily="34" charset="0"/>
                <a:cs typeface="Arial" charset="0"/>
              </a:defRPr>
            </a:lvl5pPr>
            <a:lvl6pPr marL="2514600" indent="-228600" eaLnBrk="0" fontAlgn="base" hangingPunct="0">
              <a:spcBef>
                <a:spcPct val="0"/>
              </a:spcBef>
              <a:spcAft>
                <a:spcPct val="0"/>
              </a:spcAft>
              <a:defRPr>
                <a:solidFill>
                  <a:schemeClr val="tx1"/>
                </a:solidFill>
                <a:latin typeface="Futura Md BT" pitchFamily="34" charset="0"/>
                <a:cs typeface="Arial" charset="0"/>
              </a:defRPr>
            </a:lvl6pPr>
            <a:lvl7pPr marL="2971800" indent="-228600" eaLnBrk="0" fontAlgn="base" hangingPunct="0">
              <a:spcBef>
                <a:spcPct val="0"/>
              </a:spcBef>
              <a:spcAft>
                <a:spcPct val="0"/>
              </a:spcAft>
              <a:defRPr>
                <a:solidFill>
                  <a:schemeClr val="tx1"/>
                </a:solidFill>
                <a:latin typeface="Futura Md BT" pitchFamily="34" charset="0"/>
                <a:cs typeface="Arial" charset="0"/>
              </a:defRPr>
            </a:lvl7pPr>
            <a:lvl8pPr marL="3429000" indent="-228600" eaLnBrk="0" fontAlgn="base" hangingPunct="0">
              <a:spcBef>
                <a:spcPct val="0"/>
              </a:spcBef>
              <a:spcAft>
                <a:spcPct val="0"/>
              </a:spcAft>
              <a:defRPr>
                <a:solidFill>
                  <a:schemeClr val="tx1"/>
                </a:solidFill>
                <a:latin typeface="Futura Md BT" pitchFamily="34" charset="0"/>
                <a:cs typeface="Arial" charset="0"/>
              </a:defRPr>
            </a:lvl8pPr>
            <a:lvl9pPr marL="3886200" indent="-228600" eaLnBrk="0" fontAlgn="base" hangingPunct="0">
              <a:spcBef>
                <a:spcPct val="0"/>
              </a:spcBef>
              <a:spcAft>
                <a:spcPct val="0"/>
              </a:spcAft>
              <a:defRPr>
                <a:solidFill>
                  <a:schemeClr val="tx1"/>
                </a:solidFill>
                <a:latin typeface="Futura Md BT" pitchFamily="34" charset="0"/>
                <a:cs typeface="Arial" charset="0"/>
              </a:defRPr>
            </a:lvl9pPr>
          </a:lstStyle>
          <a:p>
            <a:pPr eaLnBrk="1" hangingPunct="1">
              <a:spcBef>
                <a:spcPct val="50000"/>
              </a:spcBef>
            </a:pPr>
            <a:r>
              <a:rPr lang="da-DK" sz="2400">
                <a:solidFill>
                  <a:srgbClr val="000000"/>
                </a:solidFill>
                <a:latin typeface="Arial Black" pitchFamily="34" charset="0"/>
              </a:rPr>
              <a:t>Det traditionelle samfund </a:t>
            </a:r>
          </a:p>
          <a:p>
            <a:pPr eaLnBrk="1" hangingPunct="1">
              <a:spcBef>
                <a:spcPct val="50000"/>
              </a:spcBef>
            </a:pPr>
            <a:r>
              <a:rPr lang="da-DK" sz="2400">
                <a:solidFill>
                  <a:srgbClr val="000000"/>
                </a:solidFill>
                <a:latin typeface="Arial Black" pitchFamily="34" charset="0"/>
              </a:rPr>
              <a:t>Kender sit værd og sin plads </a:t>
            </a:r>
          </a:p>
        </p:txBody>
      </p:sp>
      <p:sp>
        <p:nvSpPr>
          <p:cNvPr id="709643" name="Text Box 11"/>
          <p:cNvSpPr txBox="1">
            <a:spLocks noChangeArrowheads="1"/>
          </p:cNvSpPr>
          <p:nvPr/>
        </p:nvSpPr>
        <p:spPr bwMode="auto">
          <a:xfrm>
            <a:off x="2573338" y="2824163"/>
            <a:ext cx="3095625" cy="1562100"/>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Futura Md BT" pitchFamily="34" charset="0"/>
                <a:cs typeface="Arial" charset="0"/>
              </a:defRPr>
            </a:lvl1pPr>
            <a:lvl2pPr marL="742950" indent="-285750" eaLnBrk="0" hangingPunct="0">
              <a:defRPr>
                <a:solidFill>
                  <a:schemeClr val="tx1"/>
                </a:solidFill>
                <a:latin typeface="Futura Md BT" pitchFamily="34" charset="0"/>
                <a:cs typeface="Arial" charset="0"/>
              </a:defRPr>
            </a:lvl2pPr>
            <a:lvl3pPr marL="1143000" indent="-228600" eaLnBrk="0" hangingPunct="0">
              <a:defRPr>
                <a:solidFill>
                  <a:schemeClr val="tx1"/>
                </a:solidFill>
                <a:latin typeface="Futura Md BT" pitchFamily="34" charset="0"/>
                <a:cs typeface="Arial" charset="0"/>
              </a:defRPr>
            </a:lvl3pPr>
            <a:lvl4pPr marL="1600200" indent="-228600" eaLnBrk="0" hangingPunct="0">
              <a:defRPr>
                <a:solidFill>
                  <a:schemeClr val="tx1"/>
                </a:solidFill>
                <a:latin typeface="Futura Md BT" pitchFamily="34" charset="0"/>
                <a:cs typeface="Arial" charset="0"/>
              </a:defRPr>
            </a:lvl4pPr>
            <a:lvl5pPr marL="2057400" indent="-228600" eaLnBrk="0" hangingPunct="0">
              <a:defRPr>
                <a:solidFill>
                  <a:schemeClr val="tx1"/>
                </a:solidFill>
                <a:latin typeface="Futura Md BT" pitchFamily="34" charset="0"/>
                <a:cs typeface="Arial" charset="0"/>
              </a:defRPr>
            </a:lvl5pPr>
            <a:lvl6pPr marL="2514600" indent="-228600" eaLnBrk="0" fontAlgn="base" hangingPunct="0">
              <a:spcBef>
                <a:spcPct val="0"/>
              </a:spcBef>
              <a:spcAft>
                <a:spcPct val="0"/>
              </a:spcAft>
              <a:defRPr>
                <a:solidFill>
                  <a:schemeClr val="tx1"/>
                </a:solidFill>
                <a:latin typeface="Futura Md BT" pitchFamily="34" charset="0"/>
                <a:cs typeface="Arial" charset="0"/>
              </a:defRPr>
            </a:lvl6pPr>
            <a:lvl7pPr marL="2971800" indent="-228600" eaLnBrk="0" fontAlgn="base" hangingPunct="0">
              <a:spcBef>
                <a:spcPct val="0"/>
              </a:spcBef>
              <a:spcAft>
                <a:spcPct val="0"/>
              </a:spcAft>
              <a:defRPr>
                <a:solidFill>
                  <a:schemeClr val="tx1"/>
                </a:solidFill>
                <a:latin typeface="Futura Md BT" pitchFamily="34" charset="0"/>
                <a:cs typeface="Arial" charset="0"/>
              </a:defRPr>
            </a:lvl7pPr>
            <a:lvl8pPr marL="3429000" indent="-228600" eaLnBrk="0" fontAlgn="base" hangingPunct="0">
              <a:spcBef>
                <a:spcPct val="0"/>
              </a:spcBef>
              <a:spcAft>
                <a:spcPct val="0"/>
              </a:spcAft>
              <a:defRPr>
                <a:solidFill>
                  <a:schemeClr val="tx1"/>
                </a:solidFill>
                <a:latin typeface="Futura Md BT" pitchFamily="34" charset="0"/>
                <a:cs typeface="Arial" charset="0"/>
              </a:defRPr>
            </a:lvl8pPr>
            <a:lvl9pPr marL="3886200" indent="-228600" eaLnBrk="0" fontAlgn="base" hangingPunct="0">
              <a:spcBef>
                <a:spcPct val="0"/>
              </a:spcBef>
              <a:spcAft>
                <a:spcPct val="0"/>
              </a:spcAft>
              <a:defRPr>
                <a:solidFill>
                  <a:schemeClr val="tx1"/>
                </a:solidFill>
                <a:latin typeface="Futura Md BT" pitchFamily="34" charset="0"/>
                <a:cs typeface="Arial" charset="0"/>
              </a:defRPr>
            </a:lvl9pPr>
          </a:lstStyle>
          <a:p>
            <a:pPr eaLnBrk="1" hangingPunct="1">
              <a:spcBef>
                <a:spcPct val="50000"/>
              </a:spcBef>
            </a:pPr>
            <a:r>
              <a:rPr lang="da-DK" sz="2400">
                <a:solidFill>
                  <a:srgbClr val="000000"/>
                </a:solidFill>
                <a:latin typeface="Arial Black" pitchFamily="34" charset="0"/>
              </a:rPr>
              <a:t>Rodløs – på evig jagt…  efter opmærksomhed og nye grænser   </a:t>
            </a:r>
            <a:endParaRPr lang="da-DK" sz="2400" i="1">
              <a:solidFill>
                <a:srgbClr val="000000"/>
              </a:solidFill>
              <a:latin typeface="Arial Black" pitchFamily="34" charset="0"/>
            </a:endParaRPr>
          </a:p>
        </p:txBody>
      </p:sp>
      <p:sp>
        <p:nvSpPr>
          <p:cNvPr id="709644" name="Text Box 12"/>
          <p:cNvSpPr txBox="1">
            <a:spLocks noChangeArrowheads="1"/>
          </p:cNvSpPr>
          <p:nvPr/>
        </p:nvSpPr>
        <p:spPr bwMode="auto">
          <a:xfrm>
            <a:off x="6245225" y="4768850"/>
            <a:ext cx="2771775" cy="1939925"/>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Futura Md BT" pitchFamily="34" charset="0"/>
                <a:cs typeface="Arial" charset="0"/>
              </a:defRPr>
            </a:lvl1pPr>
            <a:lvl2pPr marL="742950" indent="-285750" eaLnBrk="0" hangingPunct="0">
              <a:defRPr>
                <a:solidFill>
                  <a:schemeClr val="tx1"/>
                </a:solidFill>
                <a:latin typeface="Futura Md BT" pitchFamily="34" charset="0"/>
                <a:cs typeface="Arial" charset="0"/>
              </a:defRPr>
            </a:lvl2pPr>
            <a:lvl3pPr marL="1143000" indent="-228600" eaLnBrk="0" hangingPunct="0">
              <a:defRPr>
                <a:solidFill>
                  <a:schemeClr val="tx1"/>
                </a:solidFill>
                <a:latin typeface="Futura Md BT" pitchFamily="34" charset="0"/>
                <a:cs typeface="Arial" charset="0"/>
              </a:defRPr>
            </a:lvl3pPr>
            <a:lvl4pPr marL="1600200" indent="-228600" eaLnBrk="0" hangingPunct="0">
              <a:defRPr>
                <a:solidFill>
                  <a:schemeClr val="tx1"/>
                </a:solidFill>
                <a:latin typeface="Futura Md BT" pitchFamily="34" charset="0"/>
                <a:cs typeface="Arial" charset="0"/>
              </a:defRPr>
            </a:lvl4pPr>
            <a:lvl5pPr marL="2057400" indent="-228600" eaLnBrk="0" hangingPunct="0">
              <a:defRPr>
                <a:solidFill>
                  <a:schemeClr val="tx1"/>
                </a:solidFill>
                <a:latin typeface="Futura Md BT" pitchFamily="34" charset="0"/>
                <a:cs typeface="Arial" charset="0"/>
              </a:defRPr>
            </a:lvl5pPr>
            <a:lvl6pPr marL="2514600" indent="-228600" eaLnBrk="0" fontAlgn="base" hangingPunct="0">
              <a:spcBef>
                <a:spcPct val="0"/>
              </a:spcBef>
              <a:spcAft>
                <a:spcPct val="0"/>
              </a:spcAft>
              <a:defRPr>
                <a:solidFill>
                  <a:schemeClr val="tx1"/>
                </a:solidFill>
                <a:latin typeface="Futura Md BT" pitchFamily="34" charset="0"/>
                <a:cs typeface="Arial" charset="0"/>
              </a:defRPr>
            </a:lvl6pPr>
            <a:lvl7pPr marL="2971800" indent="-228600" eaLnBrk="0" fontAlgn="base" hangingPunct="0">
              <a:spcBef>
                <a:spcPct val="0"/>
              </a:spcBef>
              <a:spcAft>
                <a:spcPct val="0"/>
              </a:spcAft>
              <a:defRPr>
                <a:solidFill>
                  <a:schemeClr val="tx1"/>
                </a:solidFill>
                <a:latin typeface="Futura Md BT" pitchFamily="34" charset="0"/>
                <a:cs typeface="Arial" charset="0"/>
              </a:defRPr>
            </a:lvl7pPr>
            <a:lvl8pPr marL="3429000" indent="-228600" eaLnBrk="0" fontAlgn="base" hangingPunct="0">
              <a:spcBef>
                <a:spcPct val="0"/>
              </a:spcBef>
              <a:spcAft>
                <a:spcPct val="0"/>
              </a:spcAft>
              <a:defRPr>
                <a:solidFill>
                  <a:schemeClr val="tx1"/>
                </a:solidFill>
                <a:latin typeface="Futura Md BT" pitchFamily="34" charset="0"/>
                <a:cs typeface="Arial" charset="0"/>
              </a:defRPr>
            </a:lvl8pPr>
            <a:lvl9pPr marL="3886200" indent="-228600" eaLnBrk="0" fontAlgn="base" hangingPunct="0">
              <a:spcBef>
                <a:spcPct val="0"/>
              </a:spcBef>
              <a:spcAft>
                <a:spcPct val="0"/>
              </a:spcAft>
              <a:defRPr>
                <a:solidFill>
                  <a:schemeClr val="tx1"/>
                </a:solidFill>
                <a:latin typeface="Futura Md BT" pitchFamily="34" charset="0"/>
                <a:cs typeface="Arial" charset="0"/>
              </a:defRPr>
            </a:lvl9pPr>
          </a:lstStyle>
          <a:p>
            <a:pPr eaLnBrk="1" hangingPunct="1">
              <a:spcBef>
                <a:spcPct val="50000"/>
              </a:spcBef>
            </a:pPr>
            <a:r>
              <a:rPr lang="da-DK" sz="2400">
                <a:solidFill>
                  <a:srgbClr val="000000"/>
                </a:solidFill>
                <a:latin typeface="Arial Black" pitchFamily="34" charset="0"/>
              </a:rPr>
              <a:t>Den ideale balance – kompetent med selvkontrol</a:t>
            </a:r>
            <a:endParaRPr lang="da-DK" sz="2400" i="1">
              <a:solidFill>
                <a:srgbClr val="000000"/>
              </a:solidFill>
              <a:latin typeface="Arial Black" pitchFamily="34" charset="0"/>
            </a:endParaRPr>
          </a:p>
        </p:txBody>
      </p:sp>
    </p:spTree>
    <p:extLst>
      <p:ext uri="{BB962C8B-B14F-4D97-AF65-F5344CB8AC3E}">
        <p14:creationId xmlns:p14="http://schemas.microsoft.com/office/powerpoint/2010/main" val="34162384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096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7096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70963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096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70963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70964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0964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0964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0964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7096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9635" grpId="0" animBg="1" autoUpdateAnimBg="0"/>
      <p:bldP spid="709636" grpId="0" animBg="1" autoUpdateAnimBg="0"/>
      <p:bldP spid="709637" grpId="0" animBg="1" autoUpdateAnimBg="0"/>
      <p:bldP spid="709638" grpId="0" animBg="1" autoUpdateAnimBg="0"/>
      <p:bldP spid="709639" grpId="0" animBg="1" autoUpdateAnimBg="0"/>
      <p:bldP spid="709640" grpId="0" animBg="1" autoUpdateAnimBg="0"/>
      <p:bldP spid="709641" grpId="0" animBg="1" autoUpdateAnimBg="0"/>
      <p:bldP spid="709642" grpId="0" animBg="1" autoUpdateAnimBg="0"/>
      <p:bldP spid="709643" grpId="0" animBg="1" autoUpdateAnimBg="0"/>
      <p:bldP spid="709644"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0" y="260350"/>
            <a:ext cx="9144000" cy="720725"/>
          </a:xfrm>
          <a:solidFill>
            <a:srgbClr val="EAEAEA">
              <a:alpha val="83137"/>
            </a:srgbClr>
          </a:solidFill>
        </p:spPr>
        <p:txBody>
          <a:bodyPr/>
          <a:lstStyle/>
          <a:p>
            <a:pPr eaLnBrk="1" hangingPunct="1"/>
            <a:r>
              <a:rPr lang="da-DK" sz="3800" b="1" dirty="0" smtClean="0">
                <a:solidFill>
                  <a:schemeClr val="tx1"/>
                </a:solidFill>
                <a:latin typeface="Arial Black" pitchFamily="34" charset="0"/>
              </a:rPr>
              <a:t>Perspektiver</a:t>
            </a:r>
          </a:p>
        </p:txBody>
      </p:sp>
      <p:sp>
        <p:nvSpPr>
          <p:cNvPr id="774147" name="Rectangle 3"/>
          <p:cNvSpPr>
            <a:spLocks noGrp="1" noChangeArrowheads="1"/>
          </p:cNvSpPr>
          <p:nvPr>
            <p:ph type="body" idx="1"/>
          </p:nvPr>
        </p:nvSpPr>
        <p:spPr>
          <a:xfrm>
            <a:off x="0" y="1340768"/>
            <a:ext cx="9144000" cy="5517232"/>
          </a:xfrm>
          <a:solidFill>
            <a:srgbClr val="FFFFFF">
              <a:alpha val="81961"/>
            </a:srgbClr>
          </a:solidFill>
        </p:spPr>
        <p:txBody>
          <a:bodyPr/>
          <a:lstStyle/>
          <a:p>
            <a:pPr eaLnBrk="1" hangingPunct="1"/>
            <a:r>
              <a:rPr lang="da-DK" sz="3000" dirty="0" smtClean="0">
                <a:latin typeface="Arial Black" pitchFamily="34" charset="0"/>
              </a:rPr>
              <a:t>Tildelte roller fyldes ud – og sætter sig spor i form af identitet </a:t>
            </a:r>
          </a:p>
          <a:p>
            <a:pPr eaLnBrk="1" hangingPunct="1"/>
            <a:r>
              <a:rPr lang="da-DK" sz="3000" dirty="0" smtClean="0">
                <a:latin typeface="Arial Black" pitchFamily="34" charset="0"/>
              </a:rPr>
              <a:t>Identitet med fokus på: </a:t>
            </a:r>
            <a:br>
              <a:rPr lang="da-DK" sz="3000" dirty="0" smtClean="0">
                <a:latin typeface="Arial Black" pitchFamily="34" charset="0"/>
              </a:rPr>
            </a:br>
            <a:r>
              <a:rPr lang="da-DK" sz="3000" dirty="0" smtClean="0">
                <a:latin typeface="Arial Black" pitchFamily="34" charset="0"/>
              </a:rPr>
              <a:t>a. Erkendelsesstrategi – hvad kan jeg og hvad kan jeg ikke – viden og erfaringer</a:t>
            </a:r>
            <a:br>
              <a:rPr lang="da-DK" sz="3000" dirty="0" smtClean="0">
                <a:latin typeface="Arial Black" pitchFamily="34" charset="0"/>
              </a:rPr>
            </a:br>
            <a:r>
              <a:rPr lang="da-DK" sz="3000" dirty="0" smtClean="0">
                <a:latin typeface="Arial Black" pitchFamily="34" charset="0"/>
              </a:rPr>
              <a:t>b. Vurderingsstrategier – hvad vil jeg gerne og hvad er vigtigt. Normer og værdier</a:t>
            </a:r>
          </a:p>
          <a:p>
            <a:pPr eaLnBrk="1" hangingPunct="1"/>
            <a:r>
              <a:rPr lang="da-DK" sz="3000" dirty="0" smtClean="0">
                <a:latin typeface="Arial Black" pitchFamily="34" charset="0"/>
              </a:rPr>
              <a:t>Arbejde med erfaringer er vigtige </a:t>
            </a:r>
          </a:p>
          <a:p>
            <a:pPr eaLnBrk="1" hangingPunct="1"/>
            <a:r>
              <a:rPr lang="da-DK" sz="3000" dirty="0" smtClean="0">
                <a:latin typeface="Arial Black" pitchFamily="34" charset="0"/>
              </a:rPr>
              <a:t>Arbejde med kritisk sans og ståsteder vigtige  </a:t>
            </a:r>
          </a:p>
        </p:txBody>
      </p:sp>
    </p:spTree>
    <p:extLst>
      <p:ext uri="{BB962C8B-B14F-4D97-AF65-F5344CB8AC3E}">
        <p14:creationId xmlns:p14="http://schemas.microsoft.com/office/powerpoint/2010/main" val="3529223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414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414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414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41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4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4147"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3419475" y="188913"/>
            <a:ext cx="5616575" cy="790575"/>
          </a:xfrm>
          <a:solidFill>
            <a:srgbClr val="F8F8F8">
              <a:alpha val="70979"/>
            </a:srgbClr>
          </a:solidFill>
        </p:spPr>
        <p:txBody>
          <a:bodyPr/>
          <a:lstStyle/>
          <a:p>
            <a:pPr eaLnBrk="1" hangingPunct="1"/>
            <a:r>
              <a:rPr lang="da-DK" altLang="da-DK" sz="4000" b="1" smtClean="0">
                <a:solidFill>
                  <a:schemeClr val="tx1"/>
                </a:solidFill>
                <a:latin typeface="Arial Black" panose="020B0A04020102020204" pitchFamily="34" charset="0"/>
              </a:rPr>
              <a:t>Velfærdsstaten</a:t>
            </a:r>
          </a:p>
        </p:txBody>
      </p:sp>
      <p:sp>
        <p:nvSpPr>
          <p:cNvPr id="774147" name="Rectangle 3"/>
          <p:cNvSpPr>
            <a:spLocks noGrp="1" noChangeArrowheads="1"/>
          </p:cNvSpPr>
          <p:nvPr>
            <p:ph type="body" idx="1"/>
          </p:nvPr>
        </p:nvSpPr>
        <p:spPr>
          <a:xfrm>
            <a:off x="-31750" y="2564904"/>
            <a:ext cx="9144000" cy="4261346"/>
          </a:xfrm>
          <a:solidFill>
            <a:srgbClr val="FFFFFF">
              <a:alpha val="83136"/>
            </a:srgbClr>
          </a:solidFill>
        </p:spPr>
        <p:txBody>
          <a:bodyPr/>
          <a:lstStyle/>
          <a:p>
            <a:r>
              <a:rPr lang="da-DK" altLang="da-DK" sz="2900" b="1" dirty="0" smtClean="0">
                <a:latin typeface="Arial Black" panose="020B0A04020102020204" pitchFamily="34" charset="0"/>
              </a:rPr>
              <a:t>Solidaritet – fælles om at nyde og betale </a:t>
            </a:r>
          </a:p>
          <a:p>
            <a:r>
              <a:rPr lang="da-DK" altLang="da-DK" sz="2900" b="1" dirty="0" smtClean="0">
                <a:latin typeface="Arial Black" panose="020B0A04020102020204" pitchFamily="34" charset="0"/>
              </a:rPr>
              <a:t>Omsorg – hvis du har problemer </a:t>
            </a:r>
          </a:p>
          <a:p>
            <a:r>
              <a:rPr lang="da-DK" altLang="da-DK" sz="2900" b="1" dirty="0" smtClean="0">
                <a:latin typeface="Arial Black" panose="020B0A04020102020204" pitchFamily="34" charset="0"/>
              </a:rPr>
              <a:t>Faguddannede folk </a:t>
            </a:r>
          </a:p>
          <a:p>
            <a:r>
              <a:rPr lang="da-DK" altLang="da-DK" sz="2900" b="1" dirty="0" smtClean="0">
                <a:latin typeface="Arial Black" panose="020B0A04020102020204" pitchFamily="34" charset="0"/>
              </a:rPr>
              <a:t>Et sikkerhedsnet </a:t>
            </a:r>
          </a:p>
          <a:p>
            <a:r>
              <a:rPr lang="da-DK" altLang="da-DK" sz="2900" b="1" dirty="0" smtClean="0">
                <a:latin typeface="Arial Black" panose="020B0A04020102020204" pitchFamily="34" charset="0"/>
              </a:rPr>
              <a:t>Almen dannelse og uddannelse </a:t>
            </a:r>
          </a:p>
          <a:p>
            <a:r>
              <a:rPr lang="da-DK" altLang="da-DK" sz="2900" b="1" dirty="0" smtClean="0">
                <a:latin typeface="Arial Black" panose="020B0A04020102020204" pitchFamily="34" charset="0"/>
              </a:rPr>
              <a:t>Fundament for demokratisk medborgerskab</a:t>
            </a:r>
          </a:p>
          <a:p>
            <a:r>
              <a:rPr lang="da-DK" altLang="da-DK" sz="2900" b="1" dirty="0" smtClean="0">
                <a:latin typeface="Arial Black" panose="020B0A04020102020204" pitchFamily="34" charset="0"/>
              </a:rPr>
              <a:t>Kultur og engagement – forskellighed </a:t>
            </a:r>
          </a:p>
        </p:txBody>
      </p:sp>
      <p:sp>
        <p:nvSpPr>
          <p:cNvPr id="2" name="Forbudstavle 1"/>
          <p:cNvSpPr/>
          <p:nvPr/>
        </p:nvSpPr>
        <p:spPr>
          <a:xfrm>
            <a:off x="1116013" y="3392488"/>
            <a:ext cx="3600450" cy="3240087"/>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a:solidFill>
                <a:srgbClr val="000000"/>
              </a:solidFill>
            </a:endParaRPr>
          </a:p>
        </p:txBody>
      </p:sp>
    </p:spTree>
    <p:extLst>
      <p:ext uri="{BB962C8B-B14F-4D97-AF65-F5344CB8AC3E}">
        <p14:creationId xmlns:p14="http://schemas.microsoft.com/office/powerpoint/2010/main" val="14776758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4147">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414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414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414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4147">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414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74147">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74147">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fade">
                                      <p:cBhvr>
                                        <p:cTn id="3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4147"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250825" y="188913"/>
            <a:ext cx="5616575" cy="790575"/>
          </a:xfrm>
          <a:solidFill>
            <a:srgbClr val="F8F8F8">
              <a:alpha val="70979"/>
            </a:srgbClr>
          </a:solidFill>
        </p:spPr>
        <p:txBody>
          <a:bodyPr/>
          <a:lstStyle/>
          <a:p>
            <a:pPr eaLnBrk="1" hangingPunct="1"/>
            <a:r>
              <a:rPr lang="da-DK" altLang="da-DK" sz="4000" b="1" smtClean="0">
                <a:solidFill>
                  <a:schemeClr val="tx1"/>
                </a:solidFill>
                <a:latin typeface="Arial Black" panose="020B0A04020102020204" pitchFamily="34" charset="0"/>
              </a:rPr>
              <a:t>Velfærdsstaten</a:t>
            </a:r>
          </a:p>
        </p:txBody>
      </p:sp>
      <p:sp>
        <p:nvSpPr>
          <p:cNvPr id="774147" name="Rectangle 3"/>
          <p:cNvSpPr>
            <a:spLocks noGrp="1" noChangeArrowheads="1"/>
          </p:cNvSpPr>
          <p:nvPr>
            <p:ph type="body" idx="1"/>
          </p:nvPr>
        </p:nvSpPr>
        <p:spPr>
          <a:xfrm>
            <a:off x="-31750" y="1988839"/>
            <a:ext cx="9144000" cy="4837411"/>
          </a:xfrm>
          <a:solidFill>
            <a:srgbClr val="FFFFFF">
              <a:alpha val="83136"/>
            </a:srgbClr>
          </a:solidFill>
        </p:spPr>
        <p:txBody>
          <a:bodyPr/>
          <a:lstStyle/>
          <a:p>
            <a:r>
              <a:rPr lang="da-DK" altLang="da-DK" sz="2900" b="1" dirty="0" smtClean="0">
                <a:latin typeface="Arial Black" panose="020B0A04020102020204" pitchFamily="34" charset="0"/>
              </a:rPr>
              <a:t>Service – af professionelle</a:t>
            </a:r>
          </a:p>
          <a:p>
            <a:r>
              <a:rPr lang="da-DK" altLang="da-DK" sz="2900" b="1" dirty="0" smtClean="0">
                <a:latin typeface="Arial Black" panose="020B0A04020102020204" pitchFamily="34" charset="0"/>
              </a:rPr>
              <a:t>Med ledere i spidsen </a:t>
            </a:r>
          </a:p>
          <a:p>
            <a:r>
              <a:rPr lang="da-DK" altLang="da-DK" sz="2900" b="1" dirty="0" smtClean="0">
                <a:latin typeface="Arial Black" panose="020B0A04020102020204" pitchFamily="34" charset="0"/>
              </a:rPr>
              <a:t>Problemopfattelse: flere gamle, kronisk syge, færre hænder og færre ressourcer </a:t>
            </a:r>
          </a:p>
          <a:p>
            <a:r>
              <a:rPr lang="da-DK" altLang="da-DK" sz="2900" b="1" dirty="0" smtClean="0">
                <a:latin typeface="Arial Black" panose="020B0A04020102020204" pitchFamily="34" charset="0"/>
              </a:rPr>
              <a:t>Problemløsning: </a:t>
            </a:r>
            <a:r>
              <a:rPr lang="da-DK" altLang="da-DK" sz="2900" b="1" dirty="0" err="1" smtClean="0">
                <a:latin typeface="Arial Black" panose="020B0A04020102020204" pitchFamily="34" charset="0"/>
              </a:rPr>
              <a:t>Mægtiggørelse</a:t>
            </a:r>
            <a:r>
              <a:rPr lang="da-DK" altLang="da-DK" sz="2900" b="1" dirty="0" smtClean="0">
                <a:latin typeface="Arial Black" panose="020B0A04020102020204" pitchFamily="34" charset="0"/>
              </a:rPr>
              <a:t> / bl.a. via teknologi og uddannelse </a:t>
            </a:r>
          </a:p>
          <a:p>
            <a:r>
              <a:rPr lang="da-DK" altLang="da-DK" sz="2900" b="1" dirty="0" smtClean="0">
                <a:latin typeface="Arial Black" panose="020B0A04020102020204" pitchFamily="34" charset="0"/>
              </a:rPr>
              <a:t>Innovation, </a:t>
            </a:r>
            <a:r>
              <a:rPr lang="da-DK" altLang="da-DK" sz="2900" b="1" dirty="0" err="1" smtClean="0">
                <a:latin typeface="Arial Black" panose="020B0A04020102020204" pitchFamily="34" charset="0"/>
              </a:rPr>
              <a:t>samskabelse</a:t>
            </a:r>
            <a:r>
              <a:rPr lang="da-DK" altLang="da-DK" sz="2900" b="1" dirty="0" smtClean="0">
                <a:latin typeface="Arial Black" panose="020B0A04020102020204" pitchFamily="34" charset="0"/>
              </a:rPr>
              <a:t> og individuelle valg som prioritering af ressourcer</a:t>
            </a:r>
          </a:p>
          <a:p>
            <a:r>
              <a:rPr lang="da-DK" altLang="da-DK" sz="2900" b="1" i="1" dirty="0" smtClean="0">
                <a:latin typeface="Arial Black" panose="020B0A04020102020204" pitchFamily="34" charset="0"/>
              </a:rPr>
              <a:t>Individuel ansvarlighed </a:t>
            </a:r>
          </a:p>
        </p:txBody>
      </p:sp>
    </p:spTree>
    <p:extLst>
      <p:ext uri="{BB962C8B-B14F-4D97-AF65-F5344CB8AC3E}">
        <p14:creationId xmlns:p14="http://schemas.microsoft.com/office/powerpoint/2010/main" val="13371111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4147">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414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414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414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4147">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4147">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74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4147"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0" y="152337"/>
            <a:ext cx="9144000" cy="790575"/>
          </a:xfrm>
          <a:solidFill>
            <a:srgbClr val="F8F8F8">
              <a:alpha val="70979"/>
            </a:srgbClr>
          </a:solidFill>
        </p:spPr>
        <p:txBody>
          <a:bodyPr/>
          <a:lstStyle/>
          <a:p>
            <a:pPr eaLnBrk="1" hangingPunct="1"/>
            <a:r>
              <a:rPr lang="da-DK" altLang="da-DK" sz="3600" b="1" dirty="0" smtClean="0">
                <a:latin typeface="Arial Black" panose="020B0A04020102020204" pitchFamily="34" charset="0"/>
              </a:rPr>
              <a:t>Ny offentlig sektor</a:t>
            </a:r>
          </a:p>
        </p:txBody>
      </p:sp>
      <p:sp>
        <p:nvSpPr>
          <p:cNvPr id="774147" name="Rectangle 3"/>
          <p:cNvSpPr>
            <a:spLocks noGrp="1" noChangeArrowheads="1"/>
          </p:cNvSpPr>
          <p:nvPr>
            <p:ph type="body" idx="1"/>
          </p:nvPr>
        </p:nvSpPr>
        <p:spPr>
          <a:xfrm>
            <a:off x="-31750" y="1700808"/>
            <a:ext cx="9144000" cy="5125443"/>
          </a:xfrm>
          <a:solidFill>
            <a:schemeClr val="bg1">
              <a:alpha val="76077"/>
            </a:schemeClr>
          </a:solidFill>
        </p:spPr>
        <p:txBody>
          <a:bodyPr/>
          <a:lstStyle/>
          <a:p>
            <a:pPr eaLnBrk="1" hangingPunct="1"/>
            <a:r>
              <a:rPr lang="da-DK" altLang="da-DK" sz="2900" b="1" dirty="0" smtClean="0">
                <a:latin typeface="Arial Black" panose="020B0A04020102020204" pitchFamily="34" charset="0"/>
              </a:rPr>
              <a:t>A. Samskabelse – etablering af fællesskaber</a:t>
            </a:r>
          </a:p>
          <a:p>
            <a:pPr eaLnBrk="1" hangingPunct="1"/>
            <a:r>
              <a:rPr lang="da-DK" altLang="da-DK" sz="2900" b="1" dirty="0" smtClean="0">
                <a:latin typeface="Arial Black" panose="020B0A04020102020204" pitchFamily="34" charset="0"/>
              </a:rPr>
              <a:t>Mellem ansatte og borgere med udgangspunkt i </a:t>
            </a:r>
            <a:r>
              <a:rPr lang="da-DK" altLang="da-DK" sz="2900" b="1" i="1" dirty="0" smtClean="0">
                <a:latin typeface="Arial Black" panose="020B0A04020102020204" pitchFamily="34" charset="0"/>
              </a:rPr>
              <a:t>fælles </a:t>
            </a:r>
            <a:r>
              <a:rPr lang="da-DK" altLang="da-DK" sz="2900" b="1" dirty="0" smtClean="0">
                <a:latin typeface="Arial Black" panose="020B0A04020102020204" pitchFamily="34" charset="0"/>
              </a:rPr>
              <a:t>ressourcer </a:t>
            </a:r>
          </a:p>
          <a:p>
            <a:pPr eaLnBrk="1" hangingPunct="1"/>
            <a:r>
              <a:rPr lang="da-DK" altLang="da-DK" sz="2900" b="1" dirty="0" smtClean="0">
                <a:latin typeface="Arial Black" panose="020B0A04020102020204" pitchFamily="34" charset="0"/>
              </a:rPr>
              <a:t>Med henblik på at agere fælles </a:t>
            </a:r>
          </a:p>
          <a:p>
            <a:pPr eaLnBrk="1" hangingPunct="1"/>
            <a:r>
              <a:rPr lang="da-DK" altLang="da-DK" sz="2900" b="1" dirty="0" smtClean="0">
                <a:latin typeface="Arial Black" panose="020B0A04020102020204" pitchFamily="34" charset="0"/>
              </a:rPr>
              <a:t>B. Individuelle valg af ydelser </a:t>
            </a:r>
          </a:p>
          <a:p>
            <a:pPr eaLnBrk="1" hangingPunct="1"/>
            <a:r>
              <a:rPr lang="da-DK" altLang="da-DK" sz="2900" b="1" dirty="0" smtClean="0">
                <a:latin typeface="Arial Black" panose="020B0A04020102020204" pitchFamily="34" charset="0"/>
              </a:rPr>
              <a:t>C. Løser </a:t>
            </a:r>
            <a:r>
              <a:rPr lang="da-DK" altLang="da-DK" sz="2900" b="1" dirty="0">
                <a:latin typeface="Arial Black" panose="020B0A04020102020204" pitchFamily="34" charset="0"/>
              </a:rPr>
              <a:t>opgaver selv – selvtillid </a:t>
            </a:r>
            <a:endParaRPr lang="da-DK" altLang="da-DK" sz="2900" b="1" dirty="0" smtClean="0">
              <a:latin typeface="Arial Black" panose="020B0A04020102020204" pitchFamily="34" charset="0"/>
            </a:endParaRPr>
          </a:p>
          <a:p>
            <a:pPr eaLnBrk="1" hangingPunct="1"/>
            <a:r>
              <a:rPr lang="da-DK" altLang="da-DK" sz="2900" b="1" dirty="0" smtClean="0">
                <a:latin typeface="Arial Black" panose="020B0A04020102020204" pitchFamily="34" charset="0"/>
              </a:rPr>
              <a:t>Skaber forskellighed – ulighed? </a:t>
            </a:r>
          </a:p>
          <a:p>
            <a:pPr eaLnBrk="1" hangingPunct="1"/>
            <a:r>
              <a:rPr lang="da-DK" altLang="da-DK" sz="2900" b="1" dirty="0" smtClean="0">
                <a:latin typeface="Arial Black" panose="020B0A04020102020204" pitchFamily="34" charset="0"/>
              </a:rPr>
              <a:t>Øger effektivitet – især mht. ressourceforbrug </a:t>
            </a:r>
          </a:p>
        </p:txBody>
      </p:sp>
    </p:spTree>
    <p:extLst>
      <p:ext uri="{BB962C8B-B14F-4D97-AF65-F5344CB8AC3E}">
        <p14:creationId xmlns:p14="http://schemas.microsoft.com/office/powerpoint/2010/main" val="26099375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414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414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414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41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4147">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414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7414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74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4147"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0" y="188913"/>
            <a:ext cx="9144000" cy="790575"/>
          </a:xfrm>
          <a:solidFill>
            <a:srgbClr val="F8F8F8">
              <a:alpha val="70979"/>
            </a:srgbClr>
          </a:solidFill>
        </p:spPr>
        <p:txBody>
          <a:bodyPr/>
          <a:lstStyle/>
          <a:p>
            <a:pPr eaLnBrk="1" hangingPunct="1"/>
            <a:r>
              <a:rPr lang="da-DK" altLang="da-DK" sz="3600" b="1" smtClean="0">
                <a:latin typeface="Arial Black" panose="020B0A04020102020204" pitchFamily="34" charset="0"/>
              </a:rPr>
              <a:t>Perspektiver på velfærdsstaten </a:t>
            </a:r>
          </a:p>
        </p:txBody>
      </p:sp>
      <p:sp>
        <p:nvSpPr>
          <p:cNvPr id="774147" name="Rectangle 3"/>
          <p:cNvSpPr>
            <a:spLocks noGrp="1" noChangeArrowheads="1"/>
          </p:cNvSpPr>
          <p:nvPr>
            <p:ph type="body" idx="1"/>
          </p:nvPr>
        </p:nvSpPr>
        <p:spPr>
          <a:xfrm>
            <a:off x="-31750" y="1844675"/>
            <a:ext cx="9144000" cy="4981575"/>
          </a:xfrm>
          <a:solidFill>
            <a:schemeClr val="bg1">
              <a:alpha val="76077"/>
            </a:schemeClr>
          </a:solidFill>
        </p:spPr>
        <p:txBody>
          <a:bodyPr/>
          <a:lstStyle/>
          <a:p>
            <a:pPr eaLnBrk="1" hangingPunct="1"/>
            <a:r>
              <a:rPr lang="da-DK" altLang="da-DK" sz="2900" b="1" dirty="0" smtClean="0">
                <a:latin typeface="Arial Black" panose="020B0A04020102020204" pitchFamily="34" charset="0"/>
              </a:rPr>
              <a:t>A. Omsorg og solidaritet </a:t>
            </a:r>
          </a:p>
          <a:p>
            <a:pPr eaLnBrk="1" hangingPunct="1"/>
            <a:r>
              <a:rPr lang="da-DK" altLang="da-DK" sz="2900" b="1" dirty="0" smtClean="0">
                <a:latin typeface="Arial Black" panose="020B0A04020102020204" pitchFamily="34" charset="0"/>
              </a:rPr>
              <a:t>Faguddannede dækker behov – skaber klienter</a:t>
            </a:r>
          </a:p>
          <a:p>
            <a:pPr eaLnBrk="1" hangingPunct="1"/>
            <a:r>
              <a:rPr lang="da-DK" altLang="da-DK" sz="2900" b="1" dirty="0" smtClean="0">
                <a:latin typeface="Arial Black" panose="020B0A04020102020204" pitchFamily="34" charset="0"/>
              </a:rPr>
              <a:t>Et lydhørt (</a:t>
            </a:r>
            <a:r>
              <a:rPr lang="da-DK" altLang="da-DK" sz="2900" b="1" dirty="0" err="1" smtClean="0">
                <a:latin typeface="Arial Black" panose="020B0A04020102020204" pitchFamily="34" charset="0"/>
              </a:rPr>
              <a:t>responsivt</a:t>
            </a:r>
            <a:r>
              <a:rPr lang="da-DK" altLang="da-DK" sz="2900" b="1" dirty="0" smtClean="0">
                <a:latin typeface="Arial Black" panose="020B0A04020102020204" pitchFamily="34" charset="0"/>
              </a:rPr>
              <a:t>) bureaukrati </a:t>
            </a:r>
          </a:p>
          <a:p>
            <a:pPr eaLnBrk="1" hangingPunct="1"/>
            <a:r>
              <a:rPr lang="da-DK" altLang="da-DK" sz="2900" b="1" dirty="0" smtClean="0">
                <a:latin typeface="Arial Black" panose="020B0A04020102020204" pitchFamily="34" charset="0"/>
              </a:rPr>
              <a:t>B. Rettigheder og pligter – ‘konkurrencestaten’ </a:t>
            </a:r>
          </a:p>
          <a:p>
            <a:pPr eaLnBrk="1" hangingPunct="1"/>
            <a:r>
              <a:rPr lang="da-DK" altLang="da-DK" sz="2900" b="1" dirty="0" smtClean="0">
                <a:latin typeface="Arial Black" panose="020B0A04020102020204" pitchFamily="34" charset="0"/>
              </a:rPr>
              <a:t>Professionelle yder motiverende service </a:t>
            </a:r>
            <a:r>
              <a:rPr lang="da-DK" altLang="da-DK" sz="2900" b="1" dirty="0" err="1" smtClean="0">
                <a:latin typeface="Arial Black" panose="020B0A04020102020204" pitchFamily="34" charset="0"/>
              </a:rPr>
              <a:t>mhp</a:t>
            </a:r>
            <a:r>
              <a:rPr lang="da-DK" altLang="da-DK" sz="2900" b="1" dirty="0" smtClean="0">
                <a:latin typeface="Arial Black" panose="020B0A04020102020204" pitchFamily="34" charset="0"/>
              </a:rPr>
              <a:t> selv at kunne (varetage arbejde) </a:t>
            </a:r>
          </a:p>
          <a:p>
            <a:pPr eaLnBrk="1" hangingPunct="1"/>
            <a:r>
              <a:rPr lang="da-DK" altLang="da-DK" sz="2900" b="1" dirty="0" smtClean="0">
                <a:latin typeface="Arial Black" panose="020B0A04020102020204" pitchFamily="34" charset="0"/>
              </a:rPr>
              <a:t>Aktive brugere og borgere  </a:t>
            </a:r>
          </a:p>
        </p:txBody>
      </p:sp>
    </p:spTree>
    <p:extLst>
      <p:ext uri="{BB962C8B-B14F-4D97-AF65-F5344CB8AC3E}">
        <p14:creationId xmlns:p14="http://schemas.microsoft.com/office/powerpoint/2010/main" val="29377191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4147">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414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414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414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4147">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4147">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74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4147"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0" y="188913"/>
            <a:ext cx="9144000" cy="790575"/>
          </a:xfrm>
          <a:solidFill>
            <a:srgbClr val="F8F8F8">
              <a:alpha val="70979"/>
            </a:srgbClr>
          </a:solidFill>
        </p:spPr>
        <p:txBody>
          <a:bodyPr/>
          <a:lstStyle/>
          <a:p>
            <a:pPr eaLnBrk="1" hangingPunct="1"/>
            <a:r>
              <a:rPr lang="da-DK" altLang="da-DK" sz="3600" b="1" dirty="0" smtClean="0">
                <a:latin typeface="Arial Black" panose="020B0A04020102020204" pitchFamily="34" charset="0"/>
              </a:rPr>
              <a:t>Velfærdsmedarbejderen</a:t>
            </a:r>
          </a:p>
        </p:txBody>
      </p:sp>
      <p:sp>
        <p:nvSpPr>
          <p:cNvPr id="774147" name="Rectangle 3"/>
          <p:cNvSpPr>
            <a:spLocks noGrp="1" noChangeArrowheads="1"/>
          </p:cNvSpPr>
          <p:nvPr>
            <p:ph type="body" idx="1"/>
          </p:nvPr>
        </p:nvSpPr>
        <p:spPr>
          <a:xfrm>
            <a:off x="-31750" y="2852936"/>
            <a:ext cx="9144000" cy="3973315"/>
          </a:xfrm>
          <a:solidFill>
            <a:schemeClr val="bg1">
              <a:alpha val="76077"/>
            </a:schemeClr>
          </a:solidFill>
        </p:spPr>
        <p:txBody>
          <a:bodyPr/>
          <a:lstStyle/>
          <a:p>
            <a:pPr eaLnBrk="1" hangingPunct="1"/>
            <a:r>
              <a:rPr lang="da-DK" altLang="da-DK" sz="2900" b="1" dirty="0" smtClean="0">
                <a:latin typeface="Arial Black" panose="020B0A04020102020204" pitchFamily="34" charset="0"/>
              </a:rPr>
              <a:t>Traditionelt: Er sit arbejde – kald og pligt – og løn </a:t>
            </a:r>
          </a:p>
          <a:p>
            <a:pPr eaLnBrk="1" hangingPunct="1"/>
            <a:r>
              <a:rPr lang="da-DK" altLang="da-DK" sz="2900" b="1" dirty="0" smtClean="0">
                <a:latin typeface="Arial Black" panose="020B0A04020102020204" pitchFamily="34" charset="0"/>
              </a:rPr>
              <a:t>En der hjælper </a:t>
            </a:r>
            <a:r>
              <a:rPr lang="da-DK" altLang="da-DK" sz="2900" b="1" i="1" dirty="0" smtClean="0">
                <a:latin typeface="Arial Black" panose="020B0A04020102020204" pitchFamily="34" charset="0"/>
              </a:rPr>
              <a:t>sine</a:t>
            </a:r>
            <a:r>
              <a:rPr lang="da-DK" altLang="da-DK" sz="2900" b="1" dirty="0" smtClean="0">
                <a:latin typeface="Arial Black" panose="020B0A04020102020204" pitchFamily="34" charset="0"/>
              </a:rPr>
              <a:t> beboere, klienter, mm. </a:t>
            </a:r>
          </a:p>
          <a:p>
            <a:pPr eaLnBrk="1" hangingPunct="1"/>
            <a:r>
              <a:rPr lang="da-DK" altLang="da-DK" sz="2900" b="1" dirty="0" smtClean="0">
                <a:latin typeface="Arial Black" panose="020B0A04020102020204" pitchFamily="34" charset="0"/>
              </a:rPr>
              <a:t>Aktuelt: Aktiviteterne opfattes som målbar aktivitet – der kan styres strategisk</a:t>
            </a:r>
          </a:p>
          <a:p>
            <a:pPr eaLnBrk="1" hangingPunct="1"/>
            <a:r>
              <a:rPr lang="da-DK" altLang="da-DK" sz="2900" b="1" dirty="0" smtClean="0">
                <a:latin typeface="Arial Black" panose="020B0A04020102020204" pitchFamily="34" charset="0"/>
              </a:rPr>
              <a:t>Støtter en gruppe beboere - og fremmer deres individuelle ansvarlighed</a:t>
            </a:r>
          </a:p>
        </p:txBody>
      </p:sp>
    </p:spTree>
    <p:extLst>
      <p:ext uri="{BB962C8B-B14F-4D97-AF65-F5344CB8AC3E}">
        <p14:creationId xmlns:p14="http://schemas.microsoft.com/office/powerpoint/2010/main" val="18770964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4147">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414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414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41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4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4147"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0" y="188913"/>
            <a:ext cx="9144000" cy="790575"/>
          </a:xfrm>
          <a:solidFill>
            <a:srgbClr val="F8F8F8">
              <a:alpha val="70979"/>
            </a:srgbClr>
          </a:solidFill>
        </p:spPr>
        <p:txBody>
          <a:bodyPr/>
          <a:lstStyle/>
          <a:p>
            <a:pPr eaLnBrk="1" hangingPunct="1"/>
            <a:r>
              <a:rPr lang="da-DK" altLang="da-DK" sz="3600" b="1" dirty="0" smtClean="0">
                <a:latin typeface="Arial Black" panose="020B0A04020102020204" pitchFamily="34" charset="0"/>
              </a:rPr>
              <a:t>Ansat i velfærdsstaten</a:t>
            </a:r>
          </a:p>
        </p:txBody>
      </p:sp>
      <p:sp>
        <p:nvSpPr>
          <p:cNvPr id="774147" name="Rectangle 3"/>
          <p:cNvSpPr>
            <a:spLocks noGrp="1" noChangeArrowheads="1"/>
          </p:cNvSpPr>
          <p:nvPr>
            <p:ph type="body" idx="1"/>
          </p:nvPr>
        </p:nvSpPr>
        <p:spPr>
          <a:xfrm>
            <a:off x="-31750" y="1412776"/>
            <a:ext cx="9144000" cy="5413474"/>
          </a:xfrm>
          <a:solidFill>
            <a:srgbClr val="FFFFFF">
              <a:alpha val="83137"/>
            </a:srgbClr>
          </a:solidFill>
        </p:spPr>
        <p:txBody>
          <a:bodyPr/>
          <a:lstStyle/>
          <a:p>
            <a:pPr eaLnBrk="1" hangingPunct="1"/>
            <a:r>
              <a:rPr lang="da-DK" altLang="da-DK" sz="2900" b="1" dirty="0" smtClean="0">
                <a:latin typeface="Arial Black" panose="020B0A04020102020204" pitchFamily="34" charset="0"/>
              </a:rPr>
              <a:t>Svækket fagprofessionalisme </a:t>
            </a:r>
          </a:p>
          <a:p>
            <a:pPr eaLnBrk="1" hangingPunct="1"/>
            <a:r>
              <a:rPr lang="da-DK" altLang="da-DK" sz="2900" b="1" dirty="0" smtClean="0">
                <a:latin typeface="Arial Black" panose="020B0A04020102020204" pitchFamily="34" charset="0"/>
              </a:rPr>
              <a:t>Og den traditionelle autoritet </a:t>
            </a:r>
          </a:p>
          <a:p>
            <a:pPr eaLnBrk="1" hangingPunct="1"/>
            <a:r>
              <a:rPr lang="da-DK" altLang="da-DK" sz="2900" b="1" dirty="0" smtClean="0">
                <a:latin typeface="Arial Black" panose="020B0A04020102020204" pitchFamily="34" charset="0"/>
              </a:rPr>
              <a:t>Arbejder inden for rammer med færre ressourcer, </a:t>
            </a:r>
            <a:r>
              <a:rPr lang="da-DK" altLang="da-DK" sz="2900" b="1" dirty="0" err="1" smtClean="0">
                <a:latin typeface="Arial Black" panose="020B0A04020102020204" pitchFamily="34" charset="0"/>
              </a:rPr>
              <a:t>samskabelse</a:t>
            </a:r>
            <a:r>
              <a:rPr lang="da-DK" altLang="da-DK" sz="2900" b="1" dirty="0" smtClean="0">
                <a:latin typeface="Arial Black" panose="020B0A04020102020204" pitchFamily="34" charset="0"/>
              </a:rPr>
              <a:t> og individuel ansvarlighed </a:t>
            </a:r>
          </a:p>
          <a:p>
            <a:pPr eaLnBrk="1" hangingPunct="1"/>
            <a:r>
              <a:rPr lang="da-DK" altLang="da-DK" sz="2900" b="1" dirty="0" smtClean="0">
                <a:latin typeface="Arial Black" panose="020B0A04020102020204" pitchFamily="34" charset="0"/>
              </a:rPr>
              <a:t>Fokus på </a:t>
            </a:r>
            <a:r>
              <a:rPr lang="da-DK" altLang="da-DK" sz="2900" b="1" i="1" dirty="0" smtClean="0">
                <a:latin typeface="Arial Black" panose="020B0A04020102020204" pitchFamily="34" charset="0"/>
              </a:rPr>
              <a:t>kærneopgaver </a:t>
            </a:r>
          </a:p>
          <a:p>
            <a:pPr eaLnBrk="1" hangingPunct="1"/>
            <a:r>
              <a:rPr lang="da-DK" altLang="da-DK" sz="2900" b="1" dirty="0" smtClean="0">
                <a:latin typeface="Arial Black" panose="020B0A04020102020204" pitchFamily="34" charset="0"/>
              </a:rPr>
              <a:t>Indgår som led i et ledelsesstyret strategisk perspektiv – for den kommunale enhed </a:t>
            </a:r>
          </a:p>
          <a:p>
            <a:pPr eaLnBrk="1" hangingPunct="1"/>
            <a:r>
              <a:rPr lang="da-DK" altLang="da-DK" sz="2900" b="1" dirty="0" smtClean="0">
                <a:latin typeface="Arial Black" panose="020B0A04020102020204" pitchFamily="34" charset="0"/>
              </a:rPr>
              <a:t>Skal styrke den institutionelle identitet </a:t>
            </a:r>
          </a:p>
          <a:p>
            <a:pPr eaLnBrk="1" hangingPunct="1"/>
            <a:endParaRPr lang="da-DK" altLang="da-DK" sz="2900" b="1" dirty="0" smtClean="0">
              <a:latin typeface="Arial Black" panose="020B0A04020102020204" pitchFamily="34" charset="0"/>
            </a:endParaRPr>
          </a:p>
        </p:txBody>
      </p:sp>
    </p:spTree>
    <p:extLst>
      <p:ext uri="{BB962C8B-B14F-4D97-AF65-F5344CB8AC3E}">
        <p14:creationId xmlns:p14="http://schemas.microsoft.com/office/powerpoint/2010/main" val="21783374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4147">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414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414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41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414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414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74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4147" grpId="0" build="p" animBg="1"/>
    </p:bldLst>
  </p:timing>
</p:sld>
</file>

<file path=ppt/theme/theme1.xml><?xml version="1.0" encoding="utf-8"?>
<a:theme xmlns:a="http://schemas.openxmlformats.org/drawingml/2006/main" name="1_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3230</TotalTime>
  <Words>1388</Words>
  <Application>Microsoft Office PowerPoint</Application>
  <PresentationFormat>Skærmshow (4:3)</PresentationFormat>
  <Paragraphs>221</Paragraphs>
  <Slides>31</Slides>
  <Notes>1</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31</vt:i4>
      </vt:variant>
    </vt:vector>
  </HeadingPairs>
  <TitlesOfParts>
    <vt:vector size="37" baseType="lpstr">
      <vt:lpstr>Arial</vt:lpstr>
      <vt:lpstr>Arial Black</vt:lpstr>
      <vt:lpstr>Calibri</vt:lpstr>
      <vt:lpstr>Futura Md BT</vt:lpstr>
      <vt:lpstr>Times New Roman</vt:lpstr>
      <vt:lpstr>1_Kontortema</vt:lpstr>
      <vt:lpstr>Velfærd, medborgere  og unge på kanten</vt:lpstr>
      <vt:lpstr>Problemstillinger</vt:lpstr>
      <vt:lpstr>Velfærd og individet</vt:lpstr>
      <vt:lpstr>Velfærdsstaten</vt:lpstr>
      <vt:lpstr>Velfærdsstaten</vt:lpstr>
      <vt:lpstr>Ny offentlig sektor</vt:lpstr>
      <vt:lpstr>Perspektiver på velfærdsstaten </vt:lpstr>
      <vt:lpstr>Velfærdsmedarbejderen</vt:lpstr>
      <vt:lpstr>Ansat i velfærdsstaten</vt:lpstr>
      <vt:lpstr>Borgerroller Socialisering til medborgerskab</vt:lpstr>
      <vt:lpstr>Den traditionelle, den forbrugeristiske og den innovative medborger</vt:lpstr>
      <vt:lpstr>X-factor    </vt:lpstr>
      <vt:lpstr>Hverdagens centrifuge    Den daglige livsform: </vt:lpstr>
      <vt:lpstr>Forældre – med projekter </vt:lpstr>
      <vt:lpstr>Unges rum   </vt:lpstr>
      <vt:lpstr>Paradoks </vt:lpstr>
      <vt:lpstr>Det serielle liv</vt:lpstr>
      <vt:lpstr>Det serielle liv – det hippe  </vt:lpstr>
      <vt:lpstr>Tilværelsen som fortælling</vt:lpstr>
      <vt:lpstr>‘Projektet’ som virkelighed</vt:lpstr>
      <vt:lpstr>Mister måske sig selv </vt:lpstr>
      <vt:lpstr>‘Reality’ som virkelighed</vt:lpstr>
      <vt:lpstr>Mister måske sig selv </vt:lpstr>
      <vt:lpstr>Blander strategierne </vt:lpstr>
      <vt:lpstr>Udfarende og påholdende</vt:lpstr>
      <vt:lpstr>Rastløshed</vt:lpstr>
      <vt:lpstr>Sårbarhed </vt:lpstr>
      <vt:lpstr>‘Normløshedens’ normer </vt:lpstr>
      <vt:lpstr>Unge som medborgere </vt:lpstr>
      <vt:lpstr>Et mønster – og en balance     </vt:lpstr>
      <vt:lpstr>Perspektiver</vt:lpstr>
    </vt:vector>
  </TitlesOfParts>
  <Company>Aalborg Universitet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Arbejdsmarkedet i et moderne samfund</dc:title>
  <dc:creator>johannes a</dc:creator>
  <cp:lastModifiedBy>Johannes Andersen</cp:lastModifiedBy>
  <cp:revision>225</cp:revision>
  <cp:lastPrinted>2016-04-04T19:25:26Z</cp:lastPrinted>
  <dcterms:created xsi:type="dcterms:W3CDTF">2008-10-04T08:06:26Z</dcterms:created>
  <dcterms:modified xsi:type="dcterms:W3CDTF">2016-10-26T08:24:30Z</dcterms:modified>
</cp:coreProperties>
</file>