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5"/>
  </p:notesMasterIdLst>
  <p:sldIdLst>
    <p:sldId id="256" r:id="rId2"/>
    <p:sldId id="257" r:id="rId3"/>
    <p:sldId id="351" r:id="rId4"/>
    <p:sldId id="291" r:id="rId5"/>
    <p:sldId id="292" r:id="rId6"/>
    <p:sldId id="293" r:id="rId7"/>
    <p:sldId id="294" r:id="rId8"/>
    <p:sldId id="295" r:id="rId9"/>
    <p:sldId id="299" r:id="rId10"/>
    <p:sldId id="300" r:id="rId11"/>
    <p:sldId id="301" r:id="rId12"/>
    <p:sldId id="302" r:id="rId13"/>
    <p:sldId id="296" r:id="rId14"/>
    <p:sldId id="297" r:id="rId15"/>
    <p:sldId id="303" r:id="rId16"/>
    <p:sldId id="304" r:id="rId17"/>
    <p:sldId id="317" r:id="rId18"/>
    <p:sldId id="318" r:id="rId19"/>
    <p:sldId id="319" r:id="rId20"/>
    <p:sldId id="305" r:id="rId21"/>
    <p:sldId id="306" r:id="rId22"/>
    <p:sldId id="307" r:id="rId23"/>
    <p:sldId id="313" r:id="rId24"/>
    <p:sldId id="314" r:id="rId25"/>
    <p:sldId id="320" r:id="rId26"/>
    <p:sldId id="326" r:id="rId27"/>
    <p:sldId id="327" r:id="rId28"/>
    <p:sldId id="328" r:id="rId29"/>
    <p:sldId id="308" r:id="rId30"/>
    <p:sldId id="309" r:id="rId31"/>
    <p:sldId id="310" r:id="rId32"/>
    <p:sldId id="311" r:id="rId33"/>
    <p:sldId id="312" r:id="rId34"/>
    <p:sldId id="352" r:id="rId35"/>
    <p:sldId id="260" r:id="rId36"/>
    <p:sldId id="263" r:id="rId37"/>
    <p:sldId id="264" r:id="rId38"/>
    <p:sldId id="265" r:id="rId39"/>
    <p:sldId id="259" r:id="rId40"/>
    <p:sldId id="266" r:id="rId41"/>
    <p:sldId id="258" r:id="rId42"/>
    <p:sldId id="267" r:id="rId43"/>
    <p:sldId id="268" r:id="rId44"/>
    <p:sldId id="269" r:id="rId45"/>
    <p:sldId id="270" r:id="rId46"/>
    <p:sldId id="271" r:id="rId47"/>
    <p:sldId id="272" r:id="rId48"/>
    <p:sldId id="273" r:id="rId49"/>
    <p:sldId id="274" r:id="rId50"/>
    <p:sldId id="275" r:id="rId51"/>
    <p:sldId id="276" r:id="rId52"/>
    <p:sldId id="277" r:id="rId53"/>
    <p:sldId id="346" r:id="rId54"/>
    <p:sldId id="278" r:id="rId55"/>
    <p:sldId id="343" r:id="rId56"/>
    <p:sldId id="344" r:id="rId57"/>
    <p:sldId id="342" r:id="rId58"/>
    <p:sldId id="279" r:id="rId59"/>
    <p:sldId id="280" r:id="rId60"/>
    <p:sldId id="281" r:id="rId61"/>
    <p:sldId id="282" r:id="rId62"/>
    <p:sldId id="283" r:id="rId63"/>
    <p:sldId id="285" r:id="rId64"/>
    <p:sldId id="284" r:id="rId65"/>
    <p:sldId id="287" r:id="rId66"/>
    <p:sldId id="286" r:id="rId67"/>
    <p:sldId id="347" r:id="rId68"/>
    <p:sldId id="290" r:id="rId69"/>
    <p:sldId id="329" r:id="rId70"/>
    <p:sldId id="331" r:id="rId71"/>
    <p:sldId id="332" r:id="rId72"/>
    <p:sldId id="334" r:id="rId73"/>
    <p:sldId id="333" r:id="rId74"/>
    <p:sldId id="335" r:id="rId75"/>
    <p:sldId id="330" r:id="rId76"/>
    <p:sldId id="349" r:id="rId77"/>
    <p:sldId id="336" r:id="rId78"/>
    <p:sldId id="337" r:id="rId79"/>
    <p:sldId id="338" r:id="rId80"/>
    <p:sldId id="339" r:id="rId81"/>
    <p:sldId id="340" r:id="rId82"/>
    <p:sldId id="341" r:id="rId83"/>
    <p:sldId id="288"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44" autoAdjust="0"/>
  </p:normalViewPr>
  <p:slideViewPr>
    <p:cSldViewPr>
      <p:cViewPr varScale="1">
        <p:scale>
          <a:sx n="63" d="100"/>
          <a:sy n="63" d="100"/>
        </p:scale>
        <p:origin x="-128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iagrams/_rels/data3.xml.rels><?xml version="1.0" encoding="UTF-8" standalone="yes"?>
<Relationships xmlns="http://schemas.openxmlformats.org/package/2006/relationships"><Relationship Id="rId1" Type="http://schemas.openxmlformats.org/officeDocument/2006/relationships/hyperlink" Target="http://www.da-lo.dk/dansk_arbejdsgiverforening/hvem_er_medlem_i_da/default.aspx" TargetMode="External"/></Relationships>
</file>

<file path=ppt/diagrams/_rels/data4.xml.rels><?xml version="1.0" encoding="UTF-8" standalone="yes"?>
<Relationships xmlns="http://schemas.openxmlformats.org/package/2006/relationships"><Relationship Id="rId3" Type="http://schemas.openxmlformats.org/officeDocument/2006/relationships/hyperlink" Target="http://www.ac.dk/om-ac/medlemsorganisationer.aspx" TargetMode="External"/><Relationship Id="rId2" Type="http://schemas.openxmlformats.org/officeDocument/2006/relationships/hyperlink" Target="http://www.ftf.dk/om-ftf/medlemsorganisationer/alfabetisk-liste/" TargetMode="External"/><Relationship Id="rId1" Type="http://schemas.openxmlformats.org/officeDocument/2006/relationships/hyperlink" Target="http://www.lo.dk/kontakt/LOsmedlemmer/Forbund.aspx"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forsiden.3f.dk/assets/pdf/SD1942898426.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4972F8-83F9-41D4-81B3-782056F84DE4}"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da-DK"/>
        </a:p>
      </dgm:t>
    </dgm:pt>
    <dgm:pt modelId="{134DD6FC-EB03-41E6-8088-078D5401B372}">
      <dgm:prSet phldrT="[Tekst]" custT="1"/>
      <dgm:spPr/>
      <dgm:t>
        <a:bodyPr/>
        <a:lstStyle/>
        <a:p>
          <a:r>
            <a:rPr lang="da-DK" sz="3500" dirty="0" smtClean="0"/>
            <a:t>EU-retlige regler vedr. arbejdsmarkedet</a:t>
          </a:r>
          <a:endParaRPr lang="da-DK" sz="3500" dirty="0"/>
        </a:p>
      </dgm:t>
    </dgm:pt>
    <dgm:pt modelId="{DB4F4F99-0A46-483E-B431-E5F84DBA690F}" type="parTrans" cxnId="{00C7F87C-4880-43C6-A47A-EE9E507C58D3}">
      <dgm:prSet/>
      <dgm:spPr/>
      <dgm:t>
        <a:bodyPr/>
        <a:lstStyle/>
        <a:p>
          <a:endParaRPr lang="da-DK"/>
        </a:p>
      </dgm:t>
    </dgm:pt>
    <dgm:pt modelId="{341168F5-68ED-4E18-BD65-AE24513FD217}" type="sibTrans" cxnId="{00C7F87C-4880-43C6-A47A-EE9E507C58D3}">
      <dgm:prSet/>
      <dgm:spPr/>
      <dgm:t>
        <a:bodyPr/>
        <a:lstStyle/>
        <a:p>
          <a:endParaRPr lang="da-DK"/>
        </a:p>
      </dgm:t>
    </dgm:pt>
    <dgm:pt modelId="{711AD050-3DBC-41F9-9551-2F8E3B5CAB7C}">
      <dgm:prSet phldrT="[Tekst]" custT="1"/>
      <dgm:spPr/>
      <dgm:t>
        <a:bodyPr/>
        <a:lstStyle/>
        <a:p>
          <a:pPr>
            <a:lnSpc>
              <a:spcPct val="100000"/>
            </a:lnSpc>
            <a:spcAft>
              <a:spcPts val="0"/>
            </a:spcAft>
          </a:pPr>
          <a:r>
            <a:rPr lang="da-DK" sz="2600" dirty="0" smtClean="0"/>
            <a:t>Hovedaftaler </a:t>
          </a:r>
        </a:p>
        <a:p>
          <a:pPr>
            <a:lnSpc>
              <a:spcPct val="100000"/>
            </a:lnSpc>
            <a:spcAft>
              <a:spcPts val="0"/>
            </a:spcAft>
          </a:pPr>
          <a:r>
            <a:rPr lang="da-DK" sz="2600" dirty="0" smtClean="0"/>
            <a:t>Overenskomster</a:t>
          </a:r>
        </a:p>
        <a:p>
          <a:pPr>
            <a:lnSpc>
              <a:spcPct val="100000"/>
            </a:lnSpc>
            <a:spcAft>
              <a:spcPts val="0"/>
            </a:spcAft>
          </a:pPr>
          <a:r>
            <a:rPr lang="da-DK" sz="2600" dirty="0" smtClean="0"/>
            <a:t>Samarbejdsaftaler </a:t>
          </a:r>
        </a:p>
        <a:p>
          <a:pPr>
            <a:lnSpc>
              <a:spcPct val="100000"/>
            </a:lnSpc>
            <a:spcAft>
              <a:spcPts val="0"/>
            </a:spcAft>
          </a:pPr>
          <a:r>
            <a:rPr lang="da-DK" sz="2600" dirty="0" smtClean="0"/>
            <a:t>Protokollater</a:t>
          </a:r>
          <a:endParaRPr lang="da-DK" sz="2600" dirty="0"/>
        </a:p>
      </dgm:t>
    </dgm:pt>
    <dgm:pt modelId="{CC88FED1-E6E7-4556-BEB2-2DE06A767820}" type="parTrans" cxnId="{DEB0A692-37F4-4639-8B39-864C39624D8D}">
      <dgm:prSet/>
      <dgm:spPr/>
      <dgm:t>
        <a:bodyPr/>
        <a:lstStyle/>
        <a:p>
          <a:endParaRPr lang="da-DK"/>
        </a:p>
      </dgm:t>
    </dgm:pt>
    <dgm:pt modelId="{CF31B123-072C-4EE4-A9D3-93629E5E1BAE}" type="sibTrans" cxnId="{DEB0A692-37F4-4639-8B39-864C39624D8D}">
      <dgm:prSet/>
      <dgm:spPr/>
      <dgm:t>
        <a:bodyPr/>
        <a:lstStyle/>
        <a:p>
          <a:endParaRPr lang="da-DK"/>
        </a:p>
      </dgm:t>
    </dgm:pt>
    <dgm:pt modelId="{D9A82933-7964-41B6-B115-1D0EF813B86C}">
      <dgm:prSet phldrT="[Tekst]" custT="1"/>
      <dgm:spPr/>
      <dgm:t>
        <a:bodyPr/>
        <a:lstStyle/>
        <a:p>
          <a:r>
            <a:rPr lang="da-DK" sz="2600" dirty="0" smtClean="0"/>
            <a:t>Lokalaftaler</a:t>
          </a:r>
          <a:endParaRPr lang="da-DK" sz="2600" dirty="0"/>
        </a:p>
      </dgm:t>
    </dgm:pt>
    <dgm:pt modelId="{C5B8550E-77EC-40F2-A111-16E4B415D22F}" type="parTrans" cxnId="{EEC89628-E7EA-4E80-8815-5013EA5AAFE2}">
      <dgm:prSet/>
      <dgm:spPr/>
      <dgm:t>
        <a:bodyPr/>
        <a:lstStyle/>
        <a:p>
          <a:endParaRPr lang="da-DK"/>
        </a:p>
      </dgm:t>
    </dgm:pt>
    <dgm:pt modelId="{AE0A58F3-B937-49B9-B841-8328834C1B94}" type="sibTrans" cxnId="{EEC89628-E7EA-4E80-8815-5013EA5AAFE2}">
      <dgm:prSet/>
      <dgm:spPr/>
      <dgm:t>
        <a:bodyPr/>
        <a:lstStyle/>
        <a:p>
          <a:endParaRPr lang="da-DK"/>
        </a:p>
      </dgm:t>
    </dgm:pt>
    <dgm:pt modelId="{6165322D-2D5C-43A2-BD3B-1CF86325F05E}">
      <dgm:prSet phldrT="[Tekst]" custT="1"/>
      <dgm:spPr/>
      <dgm:t>
        <a:bodyPr/>
        <a:lstStyle/>
        <a:p>
          <a:r>
            <a:rPr lang="da-DK" sz="2600" dirty="0" smtClean="0"/>
            <a:t>Personale-håndbøger</a:t>
          </a:r>
          <a:endParaRPr lang="da-DK" sz="2600" dirty="0"/>
        </a:p>
      </dgm:t>
    </dgm:pt>
    <dgm:pt modelId="{A2B91790-26EA-4685-BB7B-D57F11316D44}" type="parTrans" cxnId="{388AEC68-6916-483A-96B6-EA2CAE36648D}">
      <dgm:prSet/>
      <dgm:spPr/>
      <dgm:t>
        <a:bodyPr/>
        <a:lstStyle/>
        <a:p>
          <a:endParaRPr lang="da-DK"/>
        </a:p>
      </dgm:t>
    </dgm:pt>
    <dgm:pt modelId="{807ECD3F-F994-4C8C-BD6F-A0118D627AF8}" type="sibTrans" cxnId="{388AEC68-6916-483A-96B6-EA2CAE36648D}">
      <dgm:prSet/>
      <dgm:spPr/>
      <dgm:t>
        <a:bodyPr/>
        <a:lstStyle/>
        <a:p>
          <a:endParaRPr lang="da-DK"/>
        </a:p>
      </dgm:t>
    </dgm:pt>
    <dgm:pt modelId="{0A384AFF-47C5-495B-925D-25C6612E156F}">
      <dgm:prSet phldrT="[Tekst]" custT="1"/>
      <dgm:spPr/>
      <dgm:t>
        <a:bodyPr/>
        <a:lstStyle/>
        <a:p>
          <a:r>
            <a:rPr lang="da-DK" sz="2600" dirty="0" smtClean="0"/>
            <a:t>Love og retspraksis</a:t>
          </a:r>
          <a:endParaRPr lang="da-DK" sz="2600" dirty="0"/>
        </a:p>
      </dgm:t>
    </dgm:pt>
    <dgm:pt modelId="{9F8ED9C8-7CCA-4D4D-8490-5227B127D9DD}" type="parTrans" cxnId="{FADE6D35-0C82-49FF-AE11-8D27B53E1AAE}">
      <dgm:prSet/>
      <dgm:spPr/>
      <dgm:t>
        <a:bodyPr/>
        <a:lstStyle/>
        <a:p>
          <a:endParaRPr lang="da-DK"/>
        </a:p>
      </dgm:t>
    </dgm:pt>
    <dgm:pt modelId="{8535A03C-00AB-4379-B197-BA7A32DAC7BC}" type="sibTrans" cxnId="{FADE6D35-0C82-49FF-AE11-8D27B53E1AAE}">
      <dgm:prSet/>
      <dgm:spPr/>
      <dgm:t>
        <a:bodyPr/>
        <a:lstStyle/>
        <a:p>
          <a:endParaRPr lang="da-DK"/>
        </a:p>
      </dgm:t>
    </dgm:pt>
    <dgm:pt modelId="{2BEA86B3-FE80-4401-BB7E-2D9C62E98C7E}" type="pres">
      <dgm:prSet presAssocID="{594972F8-83F9-41D4-81B3-782056F84DE4}" presName="Name0" presStyleCnt="0">
        <dgm:presLayoutVars>
          <dgm:chPref val="1"/>
          <dgm:dir/>
          <dgm:animOne val="branch"/>
          <dgm:animLvl val="lvl"/>
          <dgm:resizeHandles/>
        </dgm:presLayoutVars>
      </dgm:prSet>
      <dgm:spPr/>
      <dgm:t>
        <a:bodyPr/>
        <a:lstStyle/>
        <a:p>
          <a:endParaRPr lang="da-DK"/>
        </a:p>
      </dgm:t>
    </dgm:pt>
    <dgm:pt modelId="{BEF0BED1-CFCD-4B7D-96BE-9F7D2C838FE2}" type="pres">
      <dgm:prSet presAssocID="{134DD6FC-EB03-41E6-8088-078D5401B372}" presName="vertOne" presStyleCnt="0"/>
      <dgm:spPr/>
    </dgm:pt>
    <dgm:pt modelId="{BCCEF4EC-967C-4739-B76E-71A64AF39D60}" type="pres">
      <dgm:prSet presAssocID="{134DD6FC-EB03-41E6-8088-078D5401B372}" presName="txOne" presStyleLbl="node0" presStyleIdx="0" presStyleCnt="1">
        <dgm:presLayoutVars>
          <dgm:chPref val="3"/>
        </dgm:presLayoutVars>
      </dgm:prSet>
      <dgm:spPr/>
      <dgm:t>
        <a:bodyPr/>
        <a:lstStyle/>
        <a:p>
          <a:endParaRPr lang="da-DK"/>
        </a:p>
      </dgm:t>
    </dgm:pt>
    <dgm:pt modelId="{0CF3C6EA-1D3E-4DD8-8537-D6D393D77217}" type="pres">
      <dgm:prSet presAssocID="{134DD6FC-EB03-41E6-8088-078D5401B372}" presName="parTransOne" presStyleCnt="0"/>
      <dgm:spPr/>
    </dgm:pt>
    <dgm:pt modelId="{CB83D2F6-DC4C-4950-8E44-D209C80C349A}" type="pres">
      <dgm:prSet presAssocID="{134DD6FC-EB03-41E6-8088-078D5401B372}" presName="horzOne" presStyleCnt="0"/>
      <dgm:spPr/>
    </dgm:pt>
    <dgm:pt modelId="{D636A5BB-3550-4A81-8F47-0D3D741D263D}" type="pres">
      <dgm:prSet presAssocID="{711AD050-3DBC-41F9-9551-2F8E3B5CAB7C}" presName="vertTwo" presStyleCnt="0"/>
      <dgm:spPr/>
    </dgm:pt>
    <dgm:pt modelId="{25832036-0B2A-4595-907B-08138DEFA7E3}" type="pres">
      <dgm:prSet presAssocID="{711AD050-3DBC-41F9-9551-2F8E3B5CAB7C}" presName="txTwo" presStyleLbl="node2" presStyleIdx="0" presStyleCnt="2">
        <dgm:presLayoutVars>
          <dgm:chPref val="3"/>
        </dgm:presLayoutVars>
      </dgm:prSet>
      <dgm:spPr/>
      <dgm:t>
        <a:bodyPr/>
        <a:lstStyle/>
        <a:p>
          <a:endParaRPr lang="da-DK"/>
        </a:p>
      </dgm:t>
    </dgm:pt>
    <dgm:pt modelId="{F146147D-3EA2-4267-9D4A-A8FB572E849E}" type="pres">
      <dgm:prSet presAssocID="{711AD050-3DBC-41F9-9551-2F8E3B5CAB7C}" presName="parTransTwo" presStyleCnt="0"/>
      <dgm:spPr/>
    </dgm:pt>
    <dgm:pt modelId="{B1CCEE3B-9252-4A45-9EAA-CD62BF8CE19A}" type="pres">
      <dgm:prSet presAssocID="{711AD050-3DBC-41F9-9551-2F8E3B5CAB7C}" presName="horzTwo" presStyleCnt="0"/>
      <dgm:spPr/>
    </dgm:pt>
    <dgm:pt modelId="{23A0D651-F170-42FA-BC6C-65CDDD789970}" type="pres">
      <dgm:prSet presAssocID="{D9A82933-7964-41B6-B115-1D0EF813B86C}" presName="vertThree" presStyleCnt="0"/>
      <dgm:spPr/>
    </dgm:pt>
    <dgm:pt modelId="{45DBC7CD-9ABB-4376-8219-2B8653781807}" type="pres">
      <dgm:prSet presAssocID="{D9A82933-7964-41B6-B115-1D0EF813B86C}" presName="txThree" presStyleLbl="node3" presStyleIdx="0" presStyleCnt="2">
        <dgm:presLayoutVars>
          <dgm:chPref val="3"/>
        </dgm:presLayoutVars>
      </dgm:prSet>
      <dgm:spPr/>
      <dgm:t>
        <a:bodyPr/>
        <a:lstStyle/>
        <a:p>
          <a:endParaRPr lang="da-DK"/>
        </a:p>
      </dgm:t>
    </dgm:pt>
    <dgm:pt modelId="{D3975895-6E5F-4095-9ECB-A2514151B4C8}" type="pres">
      <dgm:prSet presAssocID="{D9A82933-7964-41B6-B115-1D0EF813B86C}" presName="horzThree" presStyleCnt="0"/>
      <dgm:spPr/>
    </dgm:pt>
    <dgm:pt modelId="{80654EBC-263E-4C80-AA1A-8618FB882911}" type="pres">
      <dgm:prSet presAssocID="{AE0A58F3-B937-49B9-B841-8328834C1B94}" presName="sibSpaceThree" presStyleCnt="0"/>
      <dgm:spPr/>
    </dgm:pt>
    <dgm:pt modelId="{B099AE60-AC62-4DB6-99A6-55D787DBF221}" type="pres">
      <dgm:prSet presAssocID="{6165322D-2D5C-43A2-BD3B-1CF86325F05E}" presName="vertThree" presStyleCnt="0"/>
      <dgm:spPr/>
    </dgm:pt>
    <dgm:pt modelId="{3AFA86F8-B935-4786-8501-67330009E257}" type="pres">
      <dgm:prSet presAssocID="{6165322D-2D5C-43A2-BD3B-1CF86325F05E}" presName="txThree" presStyleLbl="node3" presStyleIdx="1" presStyleCnt="2">
        <dgm:presLayoutVars>
          <dgm:chPref val="3"/>
        </dgm:presLayoutVars>
      </dgm:prSet>
      <dgm:spPr/>
      <dgm:t>
        <a:bodyPr/>
        <a:lstStyle/>
        <a:p>
          <a:endParaRPr lang="da-DK"/>
        </a:p>
      </dgm:t>
    </dgm:pt>
    <dgm:pt modelId="{534A72E1-0DB8-4113-820C-D389B3AB61C3}" type="pres">
      <dgm:prSet presAssocID="{6165322D-2D5C-43A2-BD3B-1CF86325F05E}" presName="horzThree" presStyleCnt="0"/>
      <dgm:spPr/>
    </dgm:pt>
    <dgm:pt modelId="{B0F64B3D-2093-4DDD-9A1D-5B54B674D29C}" type="pres">
      <dgm:prSet presAssocID="{CF31B123-072C-4EE4-A9D3-93629E5E1BAE}" presName="sibSpaceTwo" presStyleCnt="0"/>
      <dgm:spPr/>
    </dgm:pt>
    <dgm:pt modelId="{5F9B010B-3880-4DBF-B08C-6642A4B96FB6}" type="pres">
      <dgm:prSet presAssocID="{0A384AFF-47C5-495B-925D-25C6612E156F}" presName="vertTwo" presStyleCnt="0"/>
      <dgm:spPr/>
    </dgm:pt>
    <dgm:pt modelId="{BC826AC1-6935-4BEA-A6FA-E00C143F213D}" type="pres">
      <dgm:prSet presAssocID="{0A384AFF-47C5-495B-925D-25C6612E156F}" presName="txTwo" presStyleLbl="node2" presStyleIdx="1" presStyleCnt="2">
        <dgm:presLayoutVars>
          <dgm:chPref val="3"/>
        </dgm:presLayoutVars>
      </dgm:prSet>
      <dgm:spPr/>
      <dgm:t>
        <a:bodyPr/>
        <a:lstStyle/>
        <a:p>
          <a:endParaRPr lang="da-DK"/>
        </a:p>
      </dgm:t>
    </dgm:pt>
    <dgm:pt modelId="{E84FB910-73E2-4AA9-99F8-659CEB0A51BE}" type="pres">
      <dgm:prSet presAssocID="{0A384AFF-47C5-495B-925D-25C6612E156F}" presName="horzTwo" presStyleCnt="0"/>
      <dgm:spPr/>
    </dgm:pt>
  </dgm:ptLst>
  <dgm:cxnLst>
    <dgm:cxn modelId="{DEB0A692-37F4-4639-8B39-864C39624D8D}" srcId="{134DD6FC-EB03-41E6-8088-078D5401B372}" destId="{711AD050-3DBC-41F9-9551-2F8E3B5CAB7C}" srcOrd="0" destOrd="0" parTransId="{CC88FED1-E6E7-4556-BEB2-2DE06A767820}" sibTransId="{CF31B123-072C-4EE4-A9D3-93629E5E1BAE}"/>
    <dgm:cxn modelId="{EECE309E-2836-4ECD-AFF3-09A6BDBAC48F}" type="presOf" srcId="{134DD6FC-EB03-41E6-8088-078D5401B372}" destId="{BCCEF4EC-967C-4739-B76E-71A64AF39D60}" srcOrd="0" destOrd="0" presId="urn:microsoft.com/office/officeart/2005/8/layout/hierarchy4"/>
    <dgm:cxn modelId="{FADE6D35-0C82-49FF-AE11-8D27B53E1AAE}" srcId="{134DD6FC-EB03-41E6-8088-078D5401B372}" destId="{0A384AFF-47C5-495B-925D-25C6612E156F}" srcOrd="1" destOrd="0" parTransId="{9F8ED9C8-7CCA-4D4D-8490-5227B127D9DD}" sibTransId="{8535A03C-00AB-4379-B197-BA7A32DAC7BC}"/>
    <dgm:cxn modelId="{EE094949-040B-464E-9304-234C8D107368}" type="presOf" srcId="{594972F8-83F9-41D4-81B3-782056F84DE4}" destId="{2BEA86B3-FE80-4401-BB7E-2D9C62E98C7E}" srcOrd="0" destOrd="0" presId="urn:microsoft.com/office/officeart/2005/8/layout/hierarchy4"/>
    <dgm:cxn modelId="{A687C1D0-D466-4EDB-A1AE-9D251C17AFCD}" type="presOf" srcId="{0A384AFF-47C5-495B-925D-25C6612E156F}" destId="{BC826AC1-6935-4BEA-A6FA-E00C143F213D}" srcOrd="0" destOrd="0" presId="urn:microsoft.com/office/officeart/2005/8/layout/hierarchy4"/>
    <dgm:cxn modelId="{05D30BE8-D8D3-4463-807A-1D3F06CAC702}" type="presOf" srcId="{6165322D-2D5C-43A2-BD3B-1CF86325F05E}" destId="{3AFA86F8-B935-4786-8501-67330009E257}" srcOrd="0" destOrd="0" presId="urn:microsoft.com/office/officeart/2005/8/layout/hierarchy4"/>
    <dgm:cxn modelId="{EEC89628-E7EA-4E80-8815-5013EA5AAFE2}" srcId="{711AD050-3DBC-41F9-9551-2F8E3B5CAB7C}" destId="{D9A82933-7964-41B6-B115-1D0EF813B86C}" srcOrd="0" destOrd="0" parTransId="{C5B8550E-77EC-40F2-A111-16E4B415D22F}" sibTransId="{AE0A58F3-B937-49B9-B841-8328834C1B94}"/>
    <dgm:cxn modelId="{00C7F87C-4880-43C6-A47A-EE9E507C58D3}" srcId="{594972F8-83F9-41D4-81B3-782056F84DE4}" destId="{134DD6FC-EB03-41E6-8088-078D5401B372}" srcOrd="0" destOrd="0" parTransId="{DB4F4F99-0A46-483E-B431-E5F84DBA690F}" sibTransId="{341168F5-68ED-4E18-BD65-AE24513FD217}"/>
    <dgm:cxn modelId="{909DE9C2-A0D1-4D55-94AA-5461D44F121F}" type="presOf" srcId="{711AD050-3DBC-41F9-9551-2F8E3B5CAB7C}" destId="{25832036-0B2A-4595-907B-08138DEFA7E3}" srcOrd="0" destOrd="0" presId="urn:microsoft.com/office/officeart/2005/8/layout/hierarchy4"/>
    <dgm:cxn modelId="{5FBE79E6-A438-4411-8DDC-DDB7645FCB06}" type="presOf" srcId="{D9A82933-7964-41B6-B115-1D0EF813B86C}" destId="{45DBC7CD-9ABB-4376-8219-2B8653781807}" srcOrd="0" destOrd="0" presId="urn:microsoft.com/office/officeart/2005/8/layout/hierarchy4"/>
    <dgm:cxn modelId="{388AEC68-6916-483A-96B6-EA2CAE36648D}" srcId="{711AD050-3DBC-41F9-9551-2F8E3B5CAB7C}" destId="{6165322D-2D5C-43A2-BD3B-1CF86325F05E}" srcOrd="1" destOrd="0" parTransId="{A2B91790-26EA-4685-BB7B-D57F11316D44}" sibTransId="{807ECD3F-F994-4C8C-BD6F-A0118D627AF8}"/>
    <dgm:cxn modelId="{2EFCFC9A-1361-4E04-981B-18D254C712E3}" type="presParOf" srcId="{2BEA86B3-FE80-4401-BB7E-2D9C62E98C7E}" destId="{BEF0BED1-CFCD-4B7D-96BE-9F7D2C838FE2}" srcOrd="0" destOrd="0" presId="urn:microsoft.com/office/officeart/2005/8/layout/hierarchy4"/>
    <dgm:cxn modelId="{DD9A3600-687C-4FB1-8740-9B25030050CB}" type="presParOf" srcId="{BEF0BED1-CFCD-4B7D-96BE-9F7D2C838FE2}" destId="{BCCEF4EC-967C-4739-B76E-71A64AF39D60}" srcOrd="0" destOrd="0" presId="urn:microsoft.com/office/officeart/2005/8/layout/hierarchy4"/>
    <dgm:cxn modelId="{F76273CB-0F0B-4038-9359-1DC85E349577}" type="presParOf" srcId="{BEF0BED1-CFCD-4B7D-96BE-9F7D2C838FE2}" destId="{0CF3C6EA-1D3E-4DD8-8537-D6D393D77217}" srcOrd="1" destOrd="0" presId="urn:microsoft.com/office/officeart/2005/8/layout/hierarchy4"/>
    <dgm:cxn modelId="{E203AEBB-0B8D-4BFE-9904-7815620AEEEA}" type="presParOf" srcId="{BEF0BED1-CFCD-4B7D-96BE-9F7D2C838FE2}" destId="{CB83D2F6-DC4C-4950-8E44-D209C80C349A}" srcOrd="2" destOrd="0" presId="urn:microsoft.com/office/officeart/2005/8/layout/hierarchy4"/>
    <dgm:cxn modelId="{3D37820C-C87C-4D22-B320-C9594116D0D6}" type="presParOf" srcId="{CB83D2F6-DC4C-4950-8E44-D209C80C349A}" destId="{D636A5BB-3550-4A81-8F47-0D3D741D263D}" srcOrd="0" destOrd="0" presId="urn:microsoft.com/office/officeart/2005/8/layout/hierarchy4"/>
    <dgm:cxn modelId="{8082FB69-138B-493A-A193-A0EEC2363CF1}" type="presParOf" srcId="{D636A5BB-3550-4A81-8F47-0D3D741D263D}" destId="{25832036-0B2A-4595-907B-08138DEFA7E3}" srcOrd="0" destOrd="0" presId="urn:microsoft.com/office/officeart/2005/8/layout/hierarchy4"/>
    <dgm:cxn modelId="{D2883138-B9B2-4C34-BDEE-A9336A0038A3}" type="presParOf" srcId="{D636A5BB-3550-4A81-8F47-0D3D741D263D}" destId="{F146147D-3EA2-4267-9D4A-A8FB572E849E}" srcOrd="1" destOrd="0" presId="urn:microsoft.com/office/officeart/2005/8/layout/hierarchy4"/>
    <dgm:cxn modelId="{790BDD73-BD68-4163-9B22-499E8645DDBD}" type="presParOf" srcId="{D636A5BB-3550-4A81-8F47-0D3D741D263D}" destId="{B1CCEE3B-9252-4A45-9EAA-CD62BF8CE19A}" srcOrd="2" destOrd="0" presId="urn:microsoft.com/office/officeart/2005/8/layout/hierarchy4"/>
    <dgm:cxn modelId="{F1C48C03-AC6A-4F93-A3D5-22BBCFB5E437}" type="presParOf" srcId="{B1CCEE3B-9252-4A45-9EAA-CD62BF8CE19A}" destId="{23A0D651-F170-42FA-BC6C-65CDDD789970}" srcOrd="0" destOrd="0" presId="urn:microsoft.com/office/officeart/2005/8/layout/hierarchy4"/>
    <dgm:cxn modelId="{A5987871-C59F-4FE8-99C3-313D9A3F2733}" type="presParOf" srcId="{23A0D651-F170-42FA-BC6C-65CDDD789970}" destId="{45DBC7CD-9ABB-4376-8219-2B8653781807}" srcOrd="0" destOrd="0" presId="urn:microsoft.com/office/officeart/2005/8/layout/hierarchy4"/>
    <dgm:cxn modelId="{15B562E0-003C-4B71-94C2-06E27B6E19DE}" type="presParOf" srcId="{23A0D651-F170-42FA-BC6C-65CDDD789970}" destId="{D3975895-6E5F-4095-9ECB-A2514151B4C8}" srcOrd="1" destOrd="0" presId="urn:microsoft.com/office/officeart/2005/8/layout/hierarchy4"/>
    <dgm:cxn modelId="{B0EDE813-6F0E-43C7-AF95-0D10A2F7972E}" type="presParOf" srcId="{B1CCEE3B-9252-4A45-9EAA-CD62BF8CE19A}" destId="{80654EBC-263E-4C80-AA1A-8618FB882911}" srcOrd="1" destOrd="0" presId="urn:microsoft.com/office/officeart/2005/8/layout/hierarchy4"/>
    <dgm:cxn modelId="{588DD24E-2E4A-4B94-8D05-6C6343274D21}" type="presParOf" srcId="{B1CCEE3B-9252-4A45-9EAA-CD62BF8CE19A}" destId="{B099AE60-AC62-4DB6-99A6-55D787DBF221}" srcOrd="2" destOrd="0" presId="urn:microsoft.com/office/officeart/2005/8/layout/hierarchy4"/>
    <dgm:cxn modelId="{8F55C705-1D20-4F76-9EEF-DCCDBE6A5A98}" type="presParOf" srcId="{B099AE60-AC62-4DB6-99A6-55D787DBF221}" destId="{3AFA86F8-B935-4786-8501-67330009E257}" srcOrd="0" destOrd="0" presId="urn:microsoft.com/office/officeart/2005/8/layout/hierarchy4"/>
    <dgm:cxn modelId="{74C5F4A1-2E9B-45A1-A56A-335F226F1661}" type="presParOf" srcId="{B099AE60-AC62-4DB6-99A6-55D787DBF221}" destId="{534A72E1-0DB8-4113-820C-D389B3AB61C3}" srcOrd="1" destOrd="0" presId="urn:microsoft.com/office/officeart/2005/8/layout/hierarchy4"/>
    <dgm:cxn modelId="{73281D0F-AAD6-429D-A847-771208DB109B}" type="presParOf" srcId="{CB83D2F6-DC4C-4950-8E44-D209C80C349A}" destId="{B0F64B3D-2093-4DDD-9A1D-5B54B674D29C}" srcOrd="1" destOrd="0" presId="urn:microsoft.com/office/officeart/2005/8/layout/hierarchy4"/>
    <dgm:cxn modelId="{A9097F08-40EE-4E3A-B881-863602A43CD0}" type="presParOf" srcId="{CB83D2F6-DC4C-4950-8E44-D209C80C349A}" destId="{5F9B010B-3880-4DBF-B08C-6642A4B96FB6}" srcOrd="2" destOrd="0" presId="urn:microsoft.com/office/officeart/2005/8/layout/hierarchy4"/>
    <dgm:cxn modelId="{2B228218-A392-4373-8B5D-32ABBBD8A02F}" type="presParOf" srcId="{5F9B010B-3880-4DBF-B08C-6642A4B96FB6}" destId="{BC826AC1-6935-4BEA-A6FA-E00C143F213D}" srcOrd="0" destOrd="0" presId="urn:microsoft.com/office/officeart/2005/8/layout/hierarchy4"/>
    <dgm:cxn modelId="{70E4CF12-A025-4AC7-AEE1-2880C7102B44}" type="presParOf" srcId="{5F9B010B-3880-4DBF-B08C-6642A4B96FB6}" destId="{E84FB910-73E2-4AA9-99F8-659CEB0A51BE}"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2C921C-7790-461A-B768-267DE5E20BF9}"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da-DK"/>
        </a:p>
      </dgm:t>
    </dgm:pt>
    <dgm:pt modelId="{4DD54502-0368-43E8-BF55-D3B378A4FCDB}">
      <dgm:prSet phldrT="[Tekst]" custT="1"/>
      <dgm:spPr/>
      <dgm:t>
        <a:bodyPr/>
        <a:lstStyle/>
        <a:p>
          <a:r>
            <a:rPr lang="da-DK" sz="3000" b="1" dirty="0" smtClean="0"/>
            <a:t>Kollektiv arbejdsret</a:t>
          </a:r>
        </a:p>
      </dgm:t>
    </dgm:pt>
    <dgm:pt modelId="{8757385E-6365-4618-A7C4-BBB1AC84977F}" type="parTrans" cxnId="{3E7458EA-C0E4-472B-8B8A-8E5794AE17A2}">
      <dgm:prSet/>
      <dgm:spPr/>
      <dgm:t>
        <a:bodyPr/>
        <a:lstStyle/>
        <a:p>
          <a:endParaRPr lang="da-DK"/>
        </a:p>
      </dgm:t>
    </dgm:pt>
    <dgm:pt modelId="{170D6433-3987-443C-9D40-17C94C4EBE18}" type="sibTrans" cxnId="{3E7458EA-C0E4-472B-8B8A-8E5794AE17A2}">
      <dgm:prSet/>
      <dgm:spPr/>
      <dgm:t>
        <a:bodyPr/>
        <a:lstStyle/>
        <a:p>
          <a:endParaRPr lang="da-DK"/>
        </a:p>
      </dgm:t>
    </dgm:pt>
    <dgm:pt modelId="{45961DC1-4DB6-4B7E-9120-76AC0E85E756}">
      <dgm:prSet phldrT="[Tekst]" custT="1"/>
      <dgm:spPr/>
      <dgm:t>
        <a:bodyPr/>
        <a:lstStyle/>
        <a:p>
          <a:r>
            <a:rPr lang="da-DK" sz="2600" dirty="0" smtClean="0"/>
            <a:t>Indgåelse og fornyelse af overenskomster</a:t>
          </a:r>
          <a:endParaRPr lang="da-DK" sz="2600" dirty="0"/>
        </a:p>
      </dgm:t>
    </dgm:pt>
    <dgm:pt modelId="{42ED5E1F-2D27-491D-B50E-6D2402A000BD}" type="parTrans" cxnId="{5E14572E-42EF-4321-B7BB-CD635C628161}">
      <dgm:prSet/>
      <dgm:spPr/>
      <dgm:t>
        <a:bodyPr/>
        <a:lstStyle/>
        <a:p>
          <a:endParaRPr lang="da-DK"/>
        </a:p>
      </dgm:t>
    </dgm:pt>
    <dgm:pt modelId="{9F0BC419-1928-4455-8418-4B901BB0A447}" type="sibTrans" cxnId="{5E14572E-42EF-4321-B7BB-CD635C628161}">
      <dgm:prSet/>
      <dgm:spPr/>
      <dgm:t>
        <a:bodyPr/>
        <a:lstStyle/>
        <a:p>
          <a:endParaRPr lang="da-DK"/>
        </a:p>
      </dgm:t>
    </dgm:pt>
    <dgm:pt modelId="{E28AA8AB-E93D-4A68-9A47-43EEA07B8CE4}">
      <dgm:prSet phldrT="[Tekst]" custT="1"/>
      <dgm:spPr/>
      <dgm:t>
        <a:bodyPr/>
        <a:lstStyle/>
        <a:p>
          <a:r>
            <a:rPr lang="da-DK" sz="2600" dirty="0" smtClean="0"/>
            <a:t>Konfliktret og fredpligt</a:t>
          </a:r>
          <a:endParaRPr lang="da-DK" sz="2600" dirty="0"/>
        </a:p>
      </dgm:t>
    </dgm:pt>
    <dgm:pt modelId="{00A68E67-20CE-4C6D-8EE1-71A8A6D1497F}" type="parTrans" cxnId="{A4E65909-79B0-412E-B992-5EBF2290C987}">
      <dgm:prSet/>
      <dgm:spPr/>
      <dgm:t>
        <a:bodyPr/>
        <a:lstStyle/>
        <a:p>
          <a:endParaRPr lang="da-DK"/>
        </a:p>
      </dgm:t>
    </dgm:pt>
    <dgm:pt modelId="{2FD12988-AA06-4221-8003-82FA4F93B7A9}" type="sibTrans" cxnId="{A4E65909-79B0-412E-B992-5EBF2290C987}">
      <dgm:prSet/>
      <dgm:spPr/>
      <dgm:t>
        <a:bodyPr/>
        <a:lstStyle/>
        <a:p>
          <a:endParaRPr lang="da-DK"/>
        </a:p>
      </dgm:t>
    </dgm:pt>
    <dgm:pt modelId="{B53A020B-14A6-4BD3-8CB5-E3E46E15DAC0}">
      <dgm:prSet phldrT="[Tekst]" custT="1"/>
      <dgm:spPr/>
      <dgm:t>
        <a:bodyPr/>
        <a:lstStyle/>
        <a:p>
          <a:pPr algn="l">
            <a:lnSpc>
              <a:spcPct val="100000"/>
            </a:lnSpc>
            <a:spcAft>
              <a:spcPts val="0"/>
            </a:spcAft>
          </a:pPr>
          <a:r>
            <a:rPr lang="da-DK" sz="3000" b="1" dirty="0" smtClean="0"/>
            <a:t>Individuel arbejdsret/</a:t>
          </a:r>
        </a:p>
        <a:p>
          <a:pPr algn="l">
            <a:lnSpc>
              <a:spcPct val="100000"/>
            </a:lnSpc>
            <a:spcAft>
              <a:spcPts val="0"/>
            </a:spcAft>
          </a:pPr>
          <a:r>
            <a:rPr lang="da-DK" sz="3000" b="1" dirty="0" smtClean="0"/>
            <a:t>ansættelsesret</a:t>
          </a:r>
          <a:endParaRPr lang="da-DK" sz="3000" b="1" dirty="0"/>
        </a:p>
      </dgm:t>
    </dgm:pt>
    <dgm:pt modelId="{3AEFB1DD-B413-459A-B77E-A670F5298DFE}" type="parTrans" cxnId="{09D7D4B1-24F7-4F10-B5B1-9FE5F64A06C9}">
      <dgm:prSet/>
      <dgm:spPr/>
      <dgm:t>
        <a:bodyPr/>
        <a:lstStyle/>
        <a:p>
          <a:endParaRPr lang="da-DK"/>
        </a:p>
      </dgm:t>
    </dgm:pt>
    <dgm:pt modelId="{C3796456-E64F-4342-BAF2-93B1AC39E52F}" type="sibTrans" cxnId="{09D7D4B1-24F7-4F10-B5B1-9FE5F64A06C9}">
      <dgm:prSet/>
      <dgm:spPr/>
      <dgm:t>
        <a:bodyPr/>
        <a:lstStyle/>
        <a:p>
          <a:endParaRPr lang="da-DK"/>
        </a:p>
      </dgm:t>
    </dgm:pt>
    <dgm:pt modelId="{5C18B96D-4FF7-4E8A-9FBE-9CA662F968AF}">
      <dgm:prSet phldrT="[Tekst]" custT="1"/>
      <dgm:spPr/>
      <dgm:t>
        <a:bodyPr/>
        <a:lstStyle/>
        <a:p>
          <a:pPr algn="l">
            <a:lnSpc>
              <a:spcPct val="100000"/>
            </a:lnSpc>
            <a:spcAft>
              <a:spcPct val="15000"/>
            </a:spcAft>
          </a:pPr>
          <a:r>
            <a:rPr lang="da-DK" sz="2600" dirty="0" smtClean="0"/>
            <a:t>Individuelle kontrakter</a:t>
          </a:r>
          <a:endParaRPr lang="da-DK" sz="2600" dirty="0"/>
        </a:p>
      </dgm:t>
    </dgm:pt>
    <dgm:pt modelId="{C27E72F5-A719-4741-A82D-B5918CBA17E7}" type="parTrans" cxnId="{AD34E198-70B6-4B63-9FF5-64F6E836EEB8}">
      <dgm:prSet/>
      <dgm:spPr/>
      <dgm:t>
        <a:bodyPr/>
        <a:lstStyle/>
        <a:p>
          <a:endParaRPr lang="da-DK"/>
        </a:p>
      </dgm:t>
    </dgm:pt>
    <dgm:pt modelId="{A116B902-6467-4D52-95EF-69B07DEF7DEC}" type="sibTrans" cxnId="{AD34E198-70B6-4B63-9FF5-64F6E836EEB8}">
      <dgm:prSet/>
      <dgm:spPr/>
      <dgm:t>
        <a:bodyPr/>
        <a:lstStyle/>
        <a:p>
          <a:endParaRPr lang="da-DK"/>
        </a:p>
      </dgm:t>
    </dgm:pt>
    <dgm:pt modelId="{D78C1AFF-E064-4992-80C7-46613B7F9860}">
      <dgm:prSet phldrT="[Tekst]" custT="1"/>
      <dgm:spPr/>
      <dgm:t>
        <a:bodyPr/>
        <a:lstStyle/>
        <a:p>
          <a:pPr algn="l">
            <a:lnSpc>
              <a:spcPct val="100000"/>
            </a:lnSpc>
            <a:spcAft>
              <a:spcPct val="15000"/>
            </a:spcAft>
          </a:pPr>
          <a:r>
            <a:rPr lang="da-DK" sz="2600" dirty="0" smtClean="0"/>
            <a:t>Ansættelse/ afskedigelse</a:t>
          </a:r>
          <a:endParaRPr lang="da-DK" sz="2600" dirty="0"/>
        </a:p>
      </dgm:t>
    </dgm:pt>
    <dgm:pt modelId="{D4719BE8-7095-4FB6-9F66-DE182D8A7DB0}" type="parTrans" cxnId="{7C799414-30D9-4980-B00A-D2C409A862E2}">
      <dgm:prSet/>
      <dgm:spPr/>
      <dgm:t>
        <a:bodyPr/>
        <a:lstStyle/>
        <a:p>
          <a:endParaRPr lang="da-DK"/>
        </a:p>
      </dgm:t>
    </dgm:pt>
    <dgm:pt modelId="{19C8F9A4-D8F9-4EB2-B111-15713CB709B5}" type="sibTrans" cxnId="{7C799414-30D9-4980-B00A-D2C409A862E2}">
      <dgm:prSet/>
      <dgm:spPr/>
      <dgm:t>
        <a:bodyPr/>
        <a:lstStyle/>
        <a:p>
          <a:endParaRPr lang="da-DK"/>
        </a:p>
      </dgm:t>
    </dgm:pt>
    <dgm:pt modelId="{0FC5FF93-1BB6-4D33-9076-E9552C490C75}">
      <dgm:prSet phldrT="[Tekst]" custT="1"/>
      <dgm:spPr/>
      <dgm:t>
        <a:bodyPr/>
        <a:lstStyle/>
        <a:p>
          <a:r>
            <a:rPr lang="da-DK" sz="2600" dirty="0" smtClean="0"/>
            <a:t>Faglig voldgift</a:t>
          </a:r>
          <a:endParaRPr lang="da-DK" sz="2600" dirty="0"/>
        </a:p>
      </dgm:t>
    </dgm:pt>
    <dgm:pt modelId="{FE5B6094-37F2-4812-8610-71709A2CC491}" type="parTrans" cxnId="{4D58C4C6-36C5-43EE-9F24-6D35A77ABD1A}">
      <dgm:prSet/>
      <dgm:spPr/>
      <dgm:t>
        <a:bodyPr/>
        <a:lstStyle/>
        <a:p>
          <a:endParaRPr lang="da-DK"/>
        </a:p>
      </dgm:t>
    </dgm:pt>
    <dgm:pt modelId="{C0F73304-F0EA-45DA-B2BC-AA9920E3C706}" type="sibTrans" cxnId="{4D58C4C6-36C5-43EE-9F24-6D35A77ABD1A}">
      <dgm:prSet/>
      <dgm:spPr/>
      <dgm:t>
        <a:bodyPr/>
        <a:lstStyle/>
        <a:p>
          <a:endParaRPr lang="da-DK"/>
        </a:p>
      </dgm:t>
    </dgm:pt>
    <dgm:pt modelId="{9BD45D9A-1E37-4723-BAAB-DCA06F17F73A}">
      <dgm:prSet phldrT="[Tekst]" custT="1"/>
      <dgm:spPr/>
      <dgm:t>
        <a:bodyPr/>
        <a:lstStyle/>
        <a:p>
          <a:r>
            <a:rPr lang="da-DK" sz="2600" dirty="0" smtClean="0"/>
            <a:t>Arbejdsretten</a:t>
          </a:r>
          <a:endParaRPr lang="da-DK" sz="2600" dirty="0"/>
        </a:p>
      </dgm:t>
    </dgm:pt>
    <dgm:pt modelId="{E0BC8CF8-542A-431B-8D93-A802DBD629F8}" type="parTrans" cxnId="{4AC95D6E-7635-4E38-8A54-A5488FE20846}">
      <dgm:prSet/>
      <dgm:spPr/>
      <dgm:t>
        <a:bodyPr/>
        <a:lstStyle/>
        <a:p>
          <a:endParaRPr lang="da-DK"/>
        </a:p>
      </dgm:t>
    </dgm:pt>
    <dgm:pt modelId="{2E30988F-652F-42B8-96CD-D90EA47303EC}" type="sibTrans" cxnId="{4AC95D6E-7635-4E38-8A54-A5488FE20846}">
      <dgm:prSet/>
      <dgm:spPr/>
      <dgm:t>
        <a:bodyPr/>
        <a:lstStyle/>
        <a:p>
          <a:endParaRPr lang="da-DK"/>
        </a:p>
      </dgm:t>
    </dgm:pt>
    <dgm:pt modelId="{F0398B59-AC31-4FF8-83F2-AE317A37923F}">
      <dgm:prSet phldrT="[Tekst]" custT="1"/>
      <dgm:spPr/>
      <dgm:t>
        <a:bodyPr/>
        <a:lstStyle/>
        <a:p>
          <a:endParaRPr lang="da-DK" sz="2600" dirty="0"/>
        </a:p>
      </dgm:t>
    </dgm:pt>
    <dgm:pt modelId="{DC2E3FA8-85E5-4715-A75F-DA4D68175C51}" type="parTrans" cxnId="{1BAB6DD6-3D2C-4555-941D-0BAF49200F94}">
      <dgm:prSet/>
      <dgm:spPr/>
      <dgm:t>
        <a:bodyPr/>
        <a:lstStyle/>
        <a:p>
          <a:endParaRPr lang="da-DK"/>
        </a:p>
      </dgm:t>
    </dgm:pt>
    <dgm:pt modelId="{58B335BF-BA71-4F22-ADB4-3F6886931820}" type="sibTrans" cxnId="{1BAB6DD6-3D2C-4555-941D-0BAF49200F94}">
      <dgm:prSet/>
      <dgm:spPr/>
      <dgm:t>
        <a:bodyPr/>
        <a:lstStyle/>
        <a:p>
          <a:endParaRPr lang="da-DK"/>
        </a:p>
      </dgm:t>
    </dgm:pt>
    <dgm:pt modelId="{4EEEFC75-DB49-4FE7-8566-B2873A8A453F}">
      <dgm:prSet phldrT="[Tekst]" custT="1"/>
      <dgm:spPr/>
      <dgm:t>
        <a:bodyPr/>
        <a:lstStyle/>
        <a:p>
          <a:pPr algn="l">
            <a:lnSpc>
              <a:spcPct val="100000"/>
            </a:lnSpc>
            <a:spcAft>
              <a:spcPct val="15000"/>
            </a:spcAft>
          </a:pPr>
          <a:r>
            <a:rPr lang="da-DK" sz="2600" dirty="0" smtClean="0"/>
            <a:t>Ferie, barsel, sygdom mv.</a:t>
          </a:r>
          <a:endParaRPr lang="da-DK" sz="2600" dirty="0"/>
        </a:p>
      </dgm:t>
    </dgm:pt>
    <dgm:pt modelId="{2124CABD-F9A4-4340-82BB-F0A33AC40901}" type="parTrans" cxnId="{7486863F-1EBE-4D79-9A6F-EE384ACDAE4E}">
      <dgm:prSet/>
      <dgm:spPr/>
      <dgm:t>
        <a:bodyPr/>
        <a:lstStyle/>
        <a:p>
          <a:endParaRPr lang="da-DK"/>
        </a:p>
      </dgm:t>
    </dgm:pt>
    <dgm:pt modelId="{86A48F2C-2163-40FC-9C14-7B75303CFF00}" type="sibTrans" cxnId="{7486863F-1EBE-4D79-9A6F-EE384ACDAE4E}">
      <dgm:prSet/>
      <dgm:spPr/>
      <dgm:t>
        <a:bodyPr/>
        <a:lstStyle/>
        <a:p>
          <a:endParaRPr lang="da-DK"/>
        </a:p>
      </dgm:t>
    </dgm:pt>
    <dgm:pt modelId="{03B92938-0759-4327-A494-0F2A38B0EAFB}" type="pres">
      <dgm:prSet presAssocID="{8C2C921C-7790-461A-B768-267DE5E20BF9}" presName="compositeShape" presStyleCnt="0">
        <dgm:presLayoutVars>
          <dgm:chMax val="7"/>
          <dgm:dir/>
          <dgm:resizeHandles val="exact"/>
        </dgm:presLayoutVars>
      </dgm:prSet>
      <dgm:spPr/>
      <dgm:t>
        <a:bodyPr/>
        <a:lstStyle/>
        <a:p>
          <a:endParaRPr lang="da-DK"/>
        </a:p>
      </dgm:t>
    </dgm:pt>
    <dgm:pt modelId="{F88FFCB9-86CD-4341-90AC-83EAD319FA29}" type="pres">
      <dgm:prSet presAssocID="{4DD54502-0368-43E8-BF55-D3B378A4FCDB}" presName="circ1" presStyleLbl="vennNode1" presStyleIdx="0" presStyleCnt="2" custScaleX="105456" custScaleY="115216"/>
      <dgm:spPr/>
      <dgm:t>
        <a:bodyPr/>
        <a:lstStyle/>
        <a:p>
          <a:endParaRPr lang="da-DK"/>
        </a:p>
      </dgm:t>
    </dgm:pt>
    <dgm:pt modelId="{CC3BD09F-DC10-454A-B439-52AEC6981192}" type="pres">
      <dgm:prSet presAssocID="{4DD54502-0368-43E8-BF55-D3B378A4FCDB}" presName="circ1Tx" presStyleLbl="revTx" presStyleIdx="0" presStyleCnt="0">
        <dgm:presLayoutVars>
          <dgm:chMax val="0"/>
          <dgm:chPref val="0"/>
          <dgm:bulletEnabled val="1"/>
        </dgm:presLayoutVars>
      </dgm:prSet>
      <dgm:spPr/>
      <dgm:t>
        <a:bodyPr/>
        <a:lstStyle/>
        <a:p>
          <a:endParaRPr lang="da-DK"/>
        </a:p>
      </dgm:t>
    </dgm:pt>
    <dgm:pt modelId="{D73F4E76-7E42-422F-861D-0683BAE18317}" type="pres">
      <dgm:prSet presAssocID="{B53A020B-14A6-4BD3-8CB5-E3E46E15DAC0}" presName="circ2" presStyleLbl="vennNode1" presStyleIdx="1" presStyleCnt="2" custScaleX="104901" custScaleY="115216"/>
      <dgm:spPr/>
      <dgm:t>
        <a:bodyPr/>
        <a:lstStyle/>
        <a:p>
          <a:endParaRPr lang="da-DK"/>
        </a:p>
      </dgm:t>
    </dgm:pt>
    <dgm:pt modelId="{872AD538-8E07-4EB3-8624-5DC38ADF729C}" type="pres">
      <dgm:prSet presAssocID="{B53A020B-14A6-4BD3-8CB5-E3E46E15DAC0}" presName="circ2Tx" presStyleLbl="revTx" presStyleIdx="0" presStyleCnt="0">
        <dgm:presLayoutVars>
          <dgm:chMax val="0"/>
          <dgm:chPref val="0"/>
          <dgm:bulletEnabled val="1"/>
        </dgm:presLayoutVars>
      </dgm:prSet>
      <dgm:spPr/>
      <dgm:t>
        <a:bodyPr/>
        <a:lstStyle/>
        <a:p>
          <a:endParaRPr lang="da-DK"/>
        </a:p>
      </dgm:t>
    </dgm:pt>
  </dgm:ptLst>
  <dgm:cxnLst>
    <dgm:cxn modelId="{09D7D4B1-24F7-4F10-B5B1-9FE5F64A06C9}" srcId="{8C2C921C-7790-461A-B768-267DE5E20BF9}" destId="{B53A020B-14A6-4BD3-8CB5-E3E46E15DAC0}" srcOrd="1" destOrd="0" parTransId="{3AEFB1DD-B413-459A-B77E-A670F5298DFE}" sibTransId="{C3796456-E64F-4342-BAF2-93B1AC39E52F}"/>
    <dgm:cxn modelId="{B90A9AC1-EFAA-498A-9992-24B04A0228EC}" type="presOf" srcId="{F0398B59-AC31-4FF8-83F2-AE317A37923F}" destId="{F88FFCB9-86CD-4341-90AC-83EAD319FA29}" srcOrd="0" destOrd="5" presId="urn:microsoft.com/office/officeart/2005/8/layout/venn1"/>
    <dgm:cxn modelId="{93BC7E41-A6FA-4952-B84A-FD3C5890D214}" type="presOf" srcId="{9BD45D9A-1E37-4723-BAAB-DCA06F17F73A}" destId="{F88FFCB9-86CD-4341-90AC-83EAD319FA29}" srcOrd="0" destOrd="4" presId="urn:microsoft.com/office/officeart/2005/8/layout/venn1"/>
    <dgm:cxn modelId="{A7BDDB8A-82BF-402B-8790-D609CD1B017A}" type="presOf" srcId="{5C18B96D-4FF7-4E8A-9FBE-9CA662F968AF}" destId="{D73F4E76-7E42-422F-861D-0683BAE18317}" srcOrd="0" destOrd="1" presId="urn:microsoft.com/office/officeart/2005/8/layout/venn1"/>
    <dgm:cxn modelId="{28F37EB6-37F1-47BE-A5B0-3E7C37E9A9F5}" type="presOf" srcId="{45961DC1-4DB6-4B7E-9120-76AC0E85E756}" destId="{CC3BD09F-DC10-454A-B439-52AEC6981192}" srcOrd="1" destOrd="1" presId="urn:microsoft.com/office/officeart/2005/8/layout/venn1"/>
    <dgm:cxn modelId="{F1063818-A7EB-4585-9D23-0C073BB47178}" type="presOf" srcId="{B53A020B-14A6-4BD3-8CB5-E3E46E15DAC0}" destId="{D73F4E76-7E42-422F-861D-0683BAE18317}" srcOrd="0" destOrd="0" presId="urn:microsoft.com/office/officeart/2005/8/layout/venn1"/>
    <dgm:cxn modelId="{F53F4343-75FB-4558-9406-90E72D749849}" type="presOf" srcId="{45961DC1-4DB6-4B7E-9120-76AC0E85E756}" destId="{F88FFCB9-86CD-4341-90AC-83EAD319FA29}" srcOrd="0" destOrd="1" presId="urn:microsoft.com/office/officeart/2005/8/layout/venn1"/>
    <dgm:cxn modelId="{C5035171-D675-4BE7-BB04-79455C06BCB3}" type="presOf" srcId="{E28AA8AB-E93D-4A68-9A47-43EEA07B8CE4}" destId="{F88FFCB9-86CD-4341-90AC-83EAD319FA29}" srcOrd="0" destOrd="2" presId="urn:microsoft.com/office/officeart/2005/8/layout/venn1"/>
    <dgm:cxn modelId="{3129549A-FAA1-4E4E-A376-6B894544B48B}" type="presOf" srcId="{9BD45D9A-1E37-4723-BAAB-DCA06F17F73A}" destId="{CC3BD09F-DC10-454A-B439-52AEC6981192}" srcOrd="1" destOrd="4" presId="urn:microsoft.com/office/officeart/2005/8/layout/venn1"/>
    <dgm:cxn modelId="{259EAD3F-AF93-4460-A2E4-0FDED911F864}" type="presOf" srcId="{D78C1AFF-E064-4992-80C7-46613B7F9860}" destId="{872AD538-8E07-4EB3-8624-5DC38ADF729C}" srcOrd="1" destOrd="2" presId="urn:microsoft.com/office/officeart/2005/8/layout/venn1"/>
    <dgm:cxn modelId="{62591952-7A71-46A4-9ABB-B490C3D5ED20}" type="presOf" srcId="{D78C1AFF-E064-4992-80C7-46613B7F9860}" destId="{D73F4E76-7E42-422F-861D-0683BAE18317}" srcOrd="0" destOrd="2" presId="urn:microsoft.com/office/officeart/2005/8/layout/venn1"/>
    <dgm:cxn modelId="{37AE1F0F-4F4A-4BA0-BE41-794EABFE8A96}" type="presOf" srcId="{B53A020B-14A6-4BD3-8CB5-E3E46E15DAC0}" destId="{872AD538-8E07-4EB3-8624-5DC38ADF729C}" srcOrd="1" destOrd="0" presId="urn:microsoft.com/office/officeart/2005/8/layout/venn1"/>
    <dgm:cxn modelId="{2F74CE8C-C79B-4A45-B2B5-F711C702BBE1}" type="presOf" srcId="{F0398B59-AC31-4FF8-83F2-AE317A37923F}" destId="{CC3BD09F-DC10-454A-B439-52AEC6981192}" srcOrd="1" destOrd="5" presId="urn:microsoft.com/office/officeart/2005/8/layout/venn1"/>
    <dgm:cxn modelId="{1A9C13D0-5C75-4301-ACB4-23CD050E7B34}" type="presOf" srcId="{4DD54502-0368-43E8-BF55-D3B378A4FCDB}" destId="{F88FFCB9-86CD-4341-90AC-83EAD319FA29}" srcOrd="0" destOrd="0" presId="urn:microsoft.com/office/officeart/2005/8/layout/venn1"/>
    <dgm:cxn modelId="{1BAB6DD6-3D2C-4555-941D-0BAF49200F94}" srcId="{4DD54502-0368-43E8-BF55-D3B378A4FCDB}" destId="{F0398B59-AC31-4FF8-83F2-AE317A37923F}" srcOrd="4" destOrd="0" parTransId="{DC2E3FA8-85E5-4715-A75F-DA4D68175C51}" sibTransId="{58B335BF-BA71-4F22-ADB4-3F6886931820}"/>
    <dgm:cxn modelId="{684684EA-1378-4B69-AF6F-51F93A4FD4A5}" type="presOf" srcId="{5C18B96D-4FF7-4E8A-9FBE-9CA662F968AF}" destId="{872AD538-8E07-4EB3-8624-5DC38ADF729C}" srcOrd="1" destOrd="1" presId="urn:microsoft.com/office/officeart/2005/8/layout/venn1"/>
    <dgm:cxn modelId="{18A8041F-0A65-49D4-BAF2-078F892EE0FF}" type="presOf" srcId="{0FC5FF93-1BB6-4D33-9076-E9552C490C75}" destId="{F88FFCB9-86CD-4341-90AC-83EAD319FA29}" srcOrd="0" destOrd="3" presId="urn:microsoft.com/office/officeart/2005/8/layout/venn1"/>
    <dgm:cxn modelId="{AD34E198-70B6-4B63-9FF5-64F6E836EEB8}" srcId="{B53A020B-14A6-4BD3-8CB5-E3E46E15DAC0}" destId="{5C18B96D-4FF7-4E8A-9FBE-9CA662F968AF}" srcOrd="0" destOrd="0" parTransId="{C27E72F5-A719-4741-A82D-B5918CBA17E7}" sibTransId="{A116B902-6467-4D52-95EF-69B07DEF7DEC}"/>
    <dgm:cxn modelId="{7C799414-30D9-4980-B00A-D2C409A862E2}" srcId="{B53A020B-14A6-4BD3-8CB5-E3E46E15DAC0}" destId="{D78C1AFF-E064-4992-80C7-46613B7F9860}" srcOrd="1" destOrd="0" parTransId="{D4719BE8-7095-4FB6-9F66-DE182D8A7DB0}" sibTransId="{19C8F9A4-D8F9-4EB2-B111-15713CB709B5}"/>
    <dgm:cxn modelId="{E263E9EB-ACDF-4597-9182-ABD8D46FA9BD}" type="presOf" srcId="{4EEEFC75-DB49-4FE7-8566-B2873A8A453F}" destId="{872AD538-8E07-4EB3-8624-5DC38ADF729C}" srcOrd="1" destOrd="3" presId="urn:microsoft.com/office/officeart/2005/8/layout/venn1"/>
    <dgm:cxn modelId="{4AC95D6E-7635-4E38-8A54-A5488FE20846}" srcId="{4DD54502-0368-43E8-BF55-D3B378A4FCDB}" destId="{9BD45D9A-1E37-4723-BAAB-DCA06F17F73A}" srcOrd="3" destOrd="0" parTransId="{E0BC8CF8-542A-431B-8D93-A802DBD629F8}" sibTransId="{2E30988F-652F-42B8-96CD-D90EA47303EC}"/>
    <dgm:cxn modelId="{C44B27F1-ECB2-463E-A147-DF590231309F}" type="presOf" srcId="{4EEEFC75-DB49-4FE7-8566-B2873A8A453F}" destId="{D73F4E76-7E42-422F-861D-0683BAE18317}" srcOrd="0" destOrd="3" presId="urn:microsoft.com/office/officeart/2005/8/layout/venn1"/>
    <dgm:cxn modelId="{AA0A8E5F-E330-434A-AB3B-6C41C41C67AF}" type="presOf" srcId="{0FC5FF93-1BB6-4D33-9076-E9552C490C75}" destId="{CC3BD09F-DC10-454A-B439-52AEC6981192}" srcOrd="1" destOrd="3" presId="urn:microsoft.com/office/officeart/2005/8/layout/venn1"/>
    <dgm:cxn modelId="{7486863F-1EBE-4D79-9A6F-EE384ACDAE4E}" srcId="{B53A020B-14A6-4BD3-8CB5-E3E46E15DAC0}" destId="{4EEEFC75-DB49-4FE7-8566-B2873A8A453F}" srcOrd="2" destOrd="0" parTransId="{2124CABD-F9A4-4340-82BB-F0A33AC40901}" sibTransId="{86A48F2C-2163-40FC-9C14-7B75303CFF00}"/>
    <dgm:cxn modelId="{5E14572E-42EF-4321-B7BB-CD635C628161}" srcId="{4DD54502-0368-43E8-BF55-D3B378A4FCDB}" destId="{45961DC1-4DB6-4B7E-9120-76AC0E85E756}" srcOrd="0" destOrd="0" parTransId="{42ED5E1F-2D27-491D-B50E-6D2402A000BD}" sibTransId="{9F0BC419-1928-4455-8418-4B901BB0A447}"/>
    <dgm:cxn modelId="{05D8AE9C-2842-475D-BDE1-67A03942C26D}" type="presOf" srcId="{4DD54502-0368-43E8-BF55-D3B378A4FCDB}" destId="{CC3BD09F-DC10-454A-B439-52AEC6981192}" srcOrd="1" destOrd="0" presId="urn:microsoft.com/office/officeart/2005/8/layout/venn1"/>
    <dgm:cxn modelId="{A4E65909-79B0-412E-B992-5EBF2290C987}" srcId="{4DD54502-0368-43E8-BF55-D3B378A4FCDB}" destId="{E28AA8AB-E93D-4A68-9A47-43EEA07B8CE4}" srcOrd="1" destOrd="0" parTransId="{00A68E67-20CE-4C6D-8EE1-71A8A6D1497F}" sibTransId="{2FD12988-AA06-4221-8003-82FA4F93B7A9}"/>
    <dgm:cxn modelId="{71FCEAF9-7A60-4E6F-AA5E-C94A090B032F}" type="presOf" srcId="{8C2C921C-7790-461A-B768-267DE5E20BF9}" destId="{03B92938-0759-4327-A494-0F2A38B0EAFB}" srcOrd="0" destOrd="0" presId="urn:microsoft.com/office/officeart/2005/8/layout/venn1"/>
    <dgm:cxn modelId="{4D58C4C6-36C5-43EE-9F24-6D35A77ABD1A}" srcId="{4DD54502-0368-43E8-BF55-D3B378A4FCDB}" destId="{0FC5FF93-1BB6-4D33-9076-E9552C490C75}" srcOrd="2" destOrd="0" parTransId="{FE5B6094-37F2-4812-8610-71709A2CC491}" sibTransId="{C0F73304-F0EA-45DA-B2BC-AA9920E3C706}"/>
    <dgm:cxn modelId="{4F75DFF0-4C36-4936-A6C7-A37C8123D8E3}" type="presOf" srcId="{E28AA8AB-E93D-4A68-9A47-43EEA07B8CE4}" destId="{CC3BD09F-DC10-454A-B439-52AEC6981192}" srcOrd="1" destOrd="2" presId="urn:microsoft.com/office/officeart/2005/8/layout/venn1"/>
    <dgm:cxn modelId="{3E7458EA-C0E4-472B-8B8A-8E5794AE17A2}" srcId="{8C2C921C-7790-461A-B768-267DE5E20BF9}" destId="{4DD54502-0368-43E8-BF55-D3B378A4FCDB}" srcOrd="0" destOrd="0" parTransId="{8757385E-6365-4618-A7C4-BBB1AC84977F}" sibTransId="{170D6433-3987-443C-9D40-17C94C4EBE18}"/>
    <dgm:cxn modelId="{EEDB4CDB-A977-4C3D-9483-131AD6B20C32}" type="presParOf" srcId="{03B92938-0759-4327-A494-0F2A38B0EAFB}" destId="{F88FFCB9-86CD-4341-90AC-83EAD319FA29}" srcOrd="0" destOrd="0" presId="urn:microsoft.com/office/officeart/2005/8/layout/venn1"/>
    <dgm:cxn modelId="{09F3E133-D105-4D58-8AE0-3E4624EE94CF}" type="presParOf" srcId="{03B92938-0759-4327-A494-0F2A38B0EAFB}" destId="{CC3BD09F-DC10-454A-B439-52AEC6981192}" srcOrd="1" destOrd="0" presId="urn:microsoft.com/office/officeart/2005/8/layout/venn1"/>
    <dgm:cxn modelId="{D6FE8D07-DB46-4AED-B593-9E89A86EEE06}" type="presParOf" srcId="{03B92938-0759-4327-A494-0F2A38B0EAFB}" destId="{D73F4E76-7E42-422F-861D-0683BAE18317}" srcOrd="2" destOrd="0" presId="urn:microsoft.com/office/officeart/2005/8/layout/venn1"/>
    <dgm:cxn modelId="{4FA682DC-0642-46BF-BE08-1B01454104D7}" type="presParOf" srcId="{03B92938-0759-4327-A494-0F2A38B0EAFB}" destId="{872AD538-8E07-4EB3-8624-5DC38ADF729C}"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33EFEF-954B-4A69-9642-78D17A48F151}"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da-DK"/>
        </a:p>
      </dgm:t>
    </dgm:pt>
    <dgm:pt modelId="{942D8562-A9DD-4A8D-8E89-1D9AD2DB9839}">
      <dgm:prSet phldrT="[Tekst]"/>
      <dgm:spPr>
        <a:solidFill>
          <a:schemeClr val="tx2">
            <a:lumMod val="75000"/>
          </a:schemeClr>
        </a:solidFill>
      </dgm:spPr>
      <dgm:t>
        <a:bodyPr/>
        <a:lstStyle/>
        <a:p>
          <a:r>
            <a:rPr lang="da-DK" dirty="0" smtClean="0"/>
            <a:t>Dansk Arbejdsgiverforening</a:t>
          </a:r>
          <a:endParaRPr lang="da-DK" dirty="0"/>
        </a:p>
      </dgm:t>
    </dgm:pt>
    <dgm:pt modelId="{A767CB71-67A5-456E-80ED-4EFC333BB749}" type="parTrans" cxnId="{CC271833-F1EB-4480-87D8-B02CD5435514}">
      <dgm:prSet/>
      <dgm:spPr/>
      <dgm:t>
        <a:bodyPr/>
        <a:lstStyle/>
        <a:p>
          <a:endParaRPr lang="da-DK"/>
        </a:p>
      </dgm:t>
    </dgm:pt>
    <dgm:pt modelId="{D6B40665-F218-4C8E-9589-BC580EE59E33}" type="sibTrans" cxnId="{CC271833-F1EB-4480-87D8-B02CD5435514}">
      <dgm:prSet/>
      <dgm:spPr/>
      <dgm:t>
        <a:bodyPr/>
        <a:lstStyle/>
        <a:p>
          <a:endParaRPr lang="da-DK"/>
        </a:p>
      </dgm:t>
    </dgm:pt>
    <dgm:pt modelId="{9F2141FB-06E3-4152-A426-B0B5481BB84D}">
      <dgm:prSet phldrT="[Tekst]" custT="1"/>
      <dgm:spPr>
        <a:solidFill>
          <a:schemeClr val="accent1">
            <a:lumMod val="50000"/>
          </a:schemeClr>
        </a:solidFill>
      </dgm:spPr>
      <dgm:t>
        <a:bodyPr/>
        <a:lstStyle/>
        <a:p>
          <a:r>
            <a:rPr lang="da-DK" sz="2000" dirty="0" smtClean="0"/>
            <a:t>Dansk Erhverv (DE)</a:t>
          </a:r>
        </a:p>
        <a:p>
          <a:r>
            <a:rPr lang="da-DK" sz="2000" dirty="0" smtClean="0"/>
            <a:t>Dansk Byggeri </a:t>
          </a:r>
        </a:p>
        <a:p>
          <a:r>
            <a:rPr lang="da-DK" sz="2000" dirty="0" smtClean="0"/>
            <a:t>Dansk Industri (DI)</a:t>
          </a:r>
        </a:p>
        <a:p>
          <a:r>
            <a:rPr lang="da-DK" sz="2000" dirty="0" smtClean="0"/>
            <a:t>Dansk Mode og Tekstil</a:t>
          </a:r>
        </a:p>
        <a:p>
          <a:r>
            <a:rPr lang="da-DK" sz="2000" dirty="0" smtClean="0"/>
            <a:t>Danske Malermestre</a:t>
          </a:r>
        </a:p>
        <a:p>
          <a:r>
            <a:rPr lang="da-DK" sz="2000" dirty="0" smtClean="0"/>
            <a:t>Danske Mediers </a:t>
          </a:r>
          <a:r>
            <a:rPr lang="da-DK" sz="2000" dirty="0" err="1" smtClean="0"/>
            <a:t>Arbejdsgiverforen</a:t>
          </a:r>
          <a:r>
            <a:rPr lang="da-DK" sz="2000" dirty="0" smtClean="0"/>
            <a:t>. </a:t>
          </a:r>
        </a:p>
        <a:p>
          <a:r>
            <a:rPr lang="da-DK" sz="2000" dirty="0" smtClean="0"/>
            <a:t>Rederiforeningerne</a:t>
          </a:r>
        </a:p>
        <a:p>
          <a:r>
            <a:rPr lang="da-DK" sz="2000" dirty="0" smtClean="0"/>
            <a:t>TEKNIQ</a:t>
          </a:r>
        </a:p>
        <a:p>
          <a:r>
            <a:rPr lang="da-DK" sz="2000" dirty="0" smtClean="0"/>
            <a:t>… </a:t>
          </a:r>
          <a:r>
            <a:rPr lang="da-DK" sz="2000" dirty="0" smtClean="0">
              <a:hlinkClick xmlns:r="http://schemas.openxmlformats.org/officeDocument/2006/relationships" r:id="rId1"/>
            </a:rPr>
            <a:t>med flere</a:t>
          </a:r>
          <a:endParaRPr lang="da-DK" sz="2000" dirty="0"/>
        </a:p>
      </dgm:t>
    </dgm:pt>
    <dgm:pt modelId="{5C2B0D2C-A40A-49D6-8867-16B8BF425462}" type="parTrans" cxnId="{3CDACEEF-0C32-4C9F-A89B-D24283E2A007}">
      <dgm:prSet/>
      <dgm:spPr/>
      <dgm:t>
        <a:bodyPr/>
        <a:lstStyle/>
        <a:p>
          <a:endParaRPr lang="da-DK"/>
        </a:p>
      </dgm:t>
    </dgm:pt>
    <dgm:pt modelId="{BD136338-8729-4E2A-B658-4B76B57C7C47}" type="sibTrans" cxnId="{3CDACEEF-0C32-4C9F-A89B-D24283E2A007}">
      <dgm:prSet/>
      <dgm:spPr/>
      <dgm:t>
        <a:bodyPr/>
        <a:lstStyle/>
        <a:p>
          <a:endParaRPr lang="da-DK"/>
        </a:p>
      </dgm:t>
    </dgm:pt>
    <dgm:pt modelId="{D812680A-7017-4435-8302-DF00AD03F1A1}">
      <dgm:prSet phldrT="[Tekst]"/>
      <dgm:spPr>
        <a:solidFill>
          <a:schemeClr val="accent3">
            <a:lumMod val="75000"/>
          </a:schemeClr>
        </a:solidFill>
      </dgm:spPr>
      <dgm:t>
        <a:bodyPr/>
        <a:lstStyle/>
        <a:p>
          <a:r>
            <a:rPr lang="da-DK" dirty="0" smtClean="0"/>
            <a:t>SALA</a:t>
          </a:r>
          <a:endParaRPr lang="da-DK" dirty="0"/>
        </a:p>
      </dgm:t>
    </dgm:pt>
    <dgm:pt modelId="{25FD18C3-0A69-4489-8FD4-98C9D897FC49}" type="parTrans" cxnId="{E48468FD-B557-4B02-8BB9-4696519371E3}">
      <dgm:prSet/>
      <dgm:spPr/>
      <dgm:t>
        <a:bodyPr/>
        <a:lstStyle/>
        <a:p>
          <a:endParaRPr lang="da-DK"/>
        </a:p>
      </dgm:t>
    </dgm:pt>
    <dgm:pt modelId="{83D881D4-6A42-4975-90C9-6ABA267C81D7}" type="sibTrans" cxnId="{E48468FD-B557-4B02-8BB9-4696519371E3}">
      <dgm:prSet/>
      <dgm:spPr/>
      <dgm:t>
        <a:bodyPr/>
        <a:lstStyle/>
        <a:p>
          <a:endParaRPr lang="da-DK"/>
        </a:p>
      </dgm:t>
    </dgm:pt>
    <dgm:pt modelId="{255C6617-033C-4498-9F89-E5189CDB00A3}">
      <dgm:prSet phldrT="[Tekst]" custT="1"/>
      <dgm:spPr/>
      <dgm:t>
        <a:bodyPr/>
        <a:lstStyle/>
        <a:p>
          <a:r>
            <a:rPr lang="da-DK" sz="2000" dirty="0" smtClean="0"/>
            <a:t>Mejeribrugets arbejdsgiver-forening</a:t>
          </a:r>
        </a:p>
        <a:p>
          <a:endParaRPr lang="da-DK" sz="1700" dirty="0" smtClean="0"/>
        </a:p>
        <a:p>
          <a:r>
            <a:rPr lang="da-DK" sz="2000" dirty="0" smtClean="0"/>
            <a:t>Gartneri-, Land- og Skovbrugets Arbejdsgivere</a:t>
          </a:r>
        </a:p>
        <a:p>
          <a:endParaRPr lang="da-DK" sz="1700" dirty="0" smtClean="0"/>
        </a:p>
        <a:p>
          <a:r>
            <a:rPr lang="da-DK" sz="2000" dirty="0" smtClean="0"/>
            <a:t>Dansk Landbrugs Grovvareselskab</a:t>
          </a:r>
        </a:p>
        <a:p>
          <a:endParaRPr lang="da-DK" sz="1700" dirty="0" smtClean="0"/>
        </a:p>
        <a:p>
          <a:r>
            <a:rPr lang="da-DK" sz="2000" dirty="0" smtClean="0"/>
            <a:t>Dansk Maskinhandler-forening</a:t>
          </a:r>
          <a:endParaRPr lang="da-DK" sz="2000" dirty="0"/>
        </a:p>
      </dgm:t>
    </dgm:pt>
    <dgm:pt modelId="{081DB3A5-5DA8-4807-B4B6-CF28785FB707}" type="parTrans" cxnId="{BFFB0F0B-2D10-43A3-B19E-FD1C4067A2B5}">
      <dgm:prSet/>
      <dgm:spPr/>
      <dgm:t>
        <a:bodyPr/>
        <a:lstStyle/>
        <a:p>
          <a:endParaRPr lang="da-DK"/>
        </a:p>
      </dgm:t>
    </dgm:pt>
    <dgm:pt modelId="{1124B874-DDE4-4053-A00C-AD50C0E96BC9}" type="sibTrans" cxnId="{BFFB0F0B-2D10-43A3-B19E-FD1C4067A2B5}">
      <dgm:prSet/>
      <dgm:spPr/>
      <dgm:t>
        <a:bodyPr/>
        <a:lstStyle/>
        <a:p>
          <a:endParaRPr lang="da-DK"/>
        </a:p>
      </dgm:t>
    </dgm:pt>
    <dgm:pt modelId="{7E0BB727-8D4F-46E0-80CA-21288C0E1C63}">
      <dgm:prSet phldrT="[Tekst]"/>
      <dgm:spPr>
        <a:solidFill>
          <a:schemeClr val="bg1">
            <a:lumMod val="50000"/>
          </a:schemeClr>
        </a:solidFill>
      </dgm:spPr>
      <dgm:t>
        <a:bodyPr/>
        <a:lstStyle/>
        <a:p>
          <a:r>
            <a:rPr lang="da-DK" dirty="0" smtClean="0"/>
            <a:t>Det offentlige arbejdsmarked</a:t>
          </a:r>
          <a:endParaRPr lang="da-DK" dirty="0"/>
        </a:p>
      </dgm:t>
    </dgm:pt>
    <dgm:pt modelId="{ADDB612F-6BD2-42AF-A0B9-D707EDD9E0F3}" type="parTrans" cxnId="{5B943341-7061-420E-89DD-9BB909AC0DDA}">
      <dgm:prSet/>
      <dgm:spPr/>
      <dgm:t>
        <a:bodyPr/>
        <a:lstStyle/>
        <a:p>
          <a:endParaRPr lang="da-DK"/>
        </a:p>
      </dgm:t>
    </dgm:pt>
    <dgm:pt modelId="{C6E04EE0-B2F6-440A-84C8-B959A99F27B4}" type="sibTrans" cxnId="{5B943341-7061-420E-89DD-9BB909AC0DDA}">
      <dgm:prSet/>
      <dgm:spPr/>
      <dgm:t>
        <a:bodyPr/>
        <a:lstStyle/>
        <a:p>
          <a:endParaRPr lang="da-DK"/>
        </a:p>
      </dgm:t>
    </dgm:pt>
    <dgm:pt modelId="{A0D98534-F05E-462E-94D8-E0CFD50BCCB1}">
      <dgm:prSet phldrT="[Tekst]" custT="1"/>
      <dgm:spPr/>
      <dgm:t>
        <a:bodyPr/>
        <a:lstStyle/>
        <a:p>
          <a:r>
            <a:rPr lang="da-DK" sz="2000" dirty="0" smtClean="0"/>
            <a:t>(Har ingen hovedorganisation)</a:t>
          </a:r>
        </a:p>
        <a:p>
          <a:r>
            <a:rPr lang="da-DK" sz="2000" dirty="0" smtClean="0"/>
            <a:t>Staten: Finansministeriet/ Personalestyrelsen</a:t>
          </a:r>
        </a:p>
        <a:p>
          <a:endParaRPr lang="da-DK" sz="2000" dirty="0" smtClean="0"/>
        </a:p>
        <a:p>
          <a:r>
            <a:rPr lang="da-DK" sz="2000" dirty="0" smtClean="0"/>
            <a:t>Danske Regioner</a:t>
          </a:r>
        </a:p>
        <a:p>
          <a:endParaRPr lang="da-DK" sz="2000" dirty="0" smtClean="0"/>
        </a:p>
        <a:p>
          <a:r>
            <a:rPr lang="da-DK" sz="2000" dirty="0" smtClean="0"/>
            <a:t>Kommunernes Landsforening</a:t>
          </a:r>
        </a:p>
        <a:p>
          <a:r>
            <a:rPr lang="da-DK" sz="2000" dirty="0" smtClean="0"/>
            <a:t>(KL)</a:t>
          </a:r>
        </a:p>
        <a:p>
          <a:endParaRPr lang="da-DK" sz="2200" dirty="0"/>
        </a:p>
      </dgm:t>
    </dgm:pt>
    <dgm:pt modelId="{E66C857B-6378-40EC-8B79-043DE92D0465}" type="parTrans" cxnId="{F0B1BD9F-6ED7-4809-9A0D-33C084CBB7CD}">
      <dgm:prSet/>
      <dgm:spPr/>
      <dgm:t>
        <a:bodyPr/>
        <a:lstStyle/>
        <a:p>
          <a:endParaRPr lang="da-DK"/>
        </a:p>
      </dgm:t>
    </dgm:pt>
    <dgm:pt modelId="{539491F3-F0E4-4268-AFB9-207D96CF3035}" type="sibTrans" cxnId="{F0B1BD9F-6ED7-4809-9A0D-33C084CBB7CD}">
      <dgm:prSet/>
      <dgm:spPr/>
      <dgm:t>
        <a:bodyPr/>
        <a:lstStyle/>
        <a:p>
          <a:endParaRPr lang="da-DK"/>
        </a:p>
      </dgm:t>
    </dgm:pt>
    <dgm:pt modelId="{019966E4-4E51-4E8F-B5AC-F4A6674926C8}" type="pres">
      <dgm:prSet presAssocID="{E833EFEF-954B-4A69-9642-78D17A48F151}" presName="Name0" presStyleCnt="0">
        <dgm:presLayoutVars>
          <dgm:dir/>
          <dgm:animLvl val="lvl"/>
          <dgm:resizeHandles val="exact"/>
        </dgm:presLayoutVars>
      </dgm:prSet>
      <dgm:spPr/>
      <dgm:t>
        <a:bodyPr/>
        <a:lstStyle/>
        <a:p>
          <a:endParaRPr lang="da-DK"/>
        </a:p>
      </dgm:t>
    </dgm:pt>
    <dgm:pt modelId="{F7F31DB6-54B0-487A-BE01-5072EF92F59B}" type="pres">
      <dgm:prSet presAssocID="{942D8562-A9DD-4A8D-8E89-1D9AD2DB9839}" presName="compositeNode" presStyleCnt="0">
        <dgm:presLayoutVars>
          <dgm:bulletEnabled val="1"/>
        </dgm:presLayoutVars>
      </dgm:prSet>
      <dgm:spPr/>
    </dgm:pt>
    <dgm:pt modelId="{1B5C86EB-1F37-465B-A9DD-762D51359D69}" type="pres">
      <dgm:prSet presAssocID="{942D8562-A9DD-4A8D-8E89-1D9AD2DB9839}" presName="bgRect" presStyleLbl="node1" presStyleIdx="0" presStyleCnt="3" custScaleY="143337"/>
      <dgm:spPr/>
      <dgm:t>
        <a:bodyPr/>
        <a:lstStyle/>
        <a:p>
          <a:endParaRPr lang="da-DK"/>
        </a:p>
      </dgm:t>
    </dgm:pt>
    <dgm:pt modelId="{585E5132-A735-4CC8-841B-A8B00A1D7B4C}" type="pres">
      <dgm:prSet presAssocID="{942D8562-A9DD-4A8D-8E89-1D9AD2DB9839}" presName="parentNode" presStyleLbl="node1" presStyleIdx="0" presStyleCnt="3">
        <dgm:presLayoutVars>
          <dgm:chMax val="0"/>
          <dgm:bulletEnabled val="1"/>
        </dgm:presLayoutVars>
      </dgm:prSet>
      <dgm:spPr/>
      <dgm:t>
        <a:bodyPr/>
        <a:lstStyle/>
        <a:p>
          <a:endParaRPr lang="da-DK"/>
        </a:p>
      </dgm:t>
    </dgm:pt>
    <dgm:pt modelId="{FD360D31-4A7D-4C2A-8B96-FA812F178975}" type="pres">
      <dgm:prSet presAssocID="{942D8562-A9DD-4A8D-8E89-1D9AD2DB9839}" presName="childNode" presStyleLbl="node1" presStyleIdx="0" presStyleCnt="3">
        <dgm:presLayoutVars>
          <dgm:bulletEnabled val="1"/>
        </dgm:presLayoutVars>
      </dgm:prSet>
      <dgm:spPr/>
      <dgm:t>
        <a:bodyPr/>
        <a:lstStyle/>
        <a:p>
          <a:endParaRPr lang="da-DK"/>
        </a:p>
      </dgm:t>
    </dgm:pt>
    <dgm:pt modelId="{C1446663-1E14-465A-8941-1415D0A92635}" type="pres">
      <dgm:prSet presAssocID="{D6B40665-F218-4C8E-9589-BC580EE59E33}" presName="hSp" presStyleCnt="0"/>
      <dgm:spPr/>
    </dgm:pt>
    <dgm:pt modelId="{0CDFA25B-D117-4EDD-80B3-EAA3C8066CB9}" type="pres">
      <dgm:prSet presAssocID="{D6B40665-F218-4C8E-9589-BC580EE59E33}" presName="vProcSp" presStyleCnt="0"/>
      <dgm:spPr/>
    </dgm:pt>
    <dgm:pt modelId="{3761095A-7322-4863-82DF-CCE250FE1790}" type="pres">
      <dgm:prSet presAssocID="{D6B40665-F218-4C8E-9589-BC580EE59E33}" presName="vSp1" presStyleCnt="0"/>
      <dgm:spPr/>
    </dgm:pt>
    <dgm:pt modelId="{E3C77E50-9E46-4A26-8F32-B53A8A6BA8B1}" type="pres">
      <dgm:prSet presAssocID="{D6B40665-F218-4C8E-9589-BC580EE59E33}" presName="simulatedConn" presStyleLbl="solidFgAcc1" presStyleIdx="0" presStyleCnt="2" custLinFactX="-400000" custLinFactY="241548" custLinFactNeighborX="-484309" custLinFactNeighborY="300000"/>
      <dgm:spPr/>
    </dgm:pt>
    <dgm:pt modelId="{9B0D3023-91F9-4DB6-AA4D-27A1F0C692DD}" type="pres">
      <dgm:prSet presAssocID="{D6B40665-F218-4C8E-9589-BC580EE59E33}" presName="vSp2" presStyleCnt="0"/>
      <dgm:spPr/>
    </dgm:pt>
    <dgm:pt modelId="{6A5F1C3C-A3CC-4D00-8C55-7A6438272009}" type="pres">
      <dgm:prSet presAssocID="{D6B40665-F218-4C8E-9589-BC580EE59E33}" presName="sibTrans" presStyleCnt="0"/>
      <dgm:spPr/>
    </dgm:pt>
    <dgm:pt modelId="{DEA1001B-6BA9-42E6-93E0-FCEBA2311F5E}" type="pres">
      <dgm:prSet presAssocID="{D812680A-7017-4435-8302-DF00AD03F1A1}" presName="compositeNode" presStyleCnt="0">
        <dgm:presLayoutVars>
          <dgm:bulletEnabled val="1"/>
        </dgm:presLayoutVars>
      </dgm:prSet>
      <dgm:spPr/>
    </dgm:pt>
    <dgm:pt modelId="{EEA476FD-BDDD-4387-A6DF-0127D323EFE8}" type="pres">
      <dgm:prSet presAssocID="{D812680A-7017-4435-8302-DF00AD03F1A1}" presName="bgRect" presStyleLbl="node1" presStyleIdx="1" presStyleCnt="3" custScaleY="141796"/>
      <dgm:spPr/>
      <dgm:t>
        <a:bodyPr/>
        <a:lstStyle/>
        <a:p>
          <a:endParaRPr lang="da-DK"/>
        </a:p>
      </dgm:t>
    </dgm:pt>
    <dgm:pt modelId="{53E21E17-ECC6-413F-80C5-AEC662AA113F}" type="pres">
      <dgm:prSet presAssocID="{D812680A-7017-4435-8302-DF00AD03F1A1}" presName="parentNode" presStyleLbl="node1" presStyleIdx="1" presStyleCnt="3">
        <dgm:presLayoutVars>
          <dgm:chMax val="0"/>
          <dgm:bulletEnabled val="1"/>
        </dgm:presLayoutVars>
      </dgm:prSet>
      <dgm:spPr/>
      <dgm:t>
        <a:bodyPr/>
        <a:lstStyle/>
        <a:p>
          <a:endParaRPr lang="da-DK"/>
        </a:p>
      </dgm:t>
    </dgm:pt>
    <dgm:pt modelId="{F8019834-26C5-43D5-9C23-7CDE0E80D3E8}" type="pres">
      <dgm:prSet presAssocID="{D812680A-7017-4435-8302-DF00AD03F1A1}" presName="childNode" presStyleLbl="node1" presStyleIdx="1" presStyleCnt="3">
        <dgm:presLayoutVars>
          <dgm:bulletEnabled val="1"/>
        </dgm:presLayoutVars>
      </dgm:prSet>
      <dgm:spPr/>
      <dgm:t>
        <a:bodyPr/>
        <a:lstStyle/>
        <a:p>
          <a:endParaRPr lang="da-DK"/>
        </a:p>
      </dgm:t>
    </dgm:pt>
    <dgm:pt modelId="{6539E725-EF6A-4572-8AE2-570A73CAEF76}" type="pres">
      <dgm:prSet presAssocID="{83D881D4-6A42-4975-90C9-6ABA267C81D7}" presName="hSp" presStyleCnt="0"/>
      <dgm:spPr/>
    </dgm:pt>
    <dgm:pt modelId="{42B8E563-C022-489B-AC67-890BFAF9D754}" type="pres">
      <dgm:prSet presAssocID="{83D881D4-6A42-4975-90C9-6ABA267C81D7}" presName="vProcSp" presStyleCnt="0"/>
      <dgm:spPr/>
    </dgm:pt>
    <dgm:pt modelId="{75A5444B-DE83-4C1E-81D9-7EFC4F4DED80}" type="pres">
      <dgm:prSet presAssocID="{83D881D4-6A42-4975-90C9-6ABA267C81D7}" presName="vSp1" presStyleCnt="0"/>
      <dgm:spPr/>
    </dgm:pt>
    <dgm:pt modelId="{7EFD380B-F472-4A6F-A97A-614B567776D0}" type="pres">
      <dgm:prSet presAssocID="{83D881D4-6A42-4975-90C9-6ABA267C81D7}" presName="simulatedConn" presStyleLbl="solidFgAcc1" presStyleIdx="1" presStyleCnt="2" custScaleX="95092" custScaleY="130993" custLinFactX="300000" custLinFactY="273833" custLinFactNeighborX="372835" custLinFactNeighborY="300000"/>
      <dgm:spPr/>
    </dgm:pt>
    <dgm:pt modelId="{B9930271-6500-4415-AAC6-D7EF4B4FCA44}" type="pres">
      <dgm:prSet presAssocID="{83D881D4-6A42-4975-90C9-6ABA267C81D7}" presName="vSp2" presStyleCnt="0"/>
      <dgm:spPr/>
    </dgm:pt>
    <dgm:pt modelId="{DF5D718E-2E7A-4FC5-9041-E78A6ED1B4AC}" type="pres">
      <dgm:prSet presAssocID="{83D881D4-6A42-4975-90C9-6ABA267C81D7}" presName="sibTrans" presStyleCnt="0"/>
      <dgm:spPr/>
    </dgm:pt>
    <dgm:pt modelId="{9594A4E7-4B6C-4DE0-995A-448C82D588D8}" type="pres">
      <dgm:prSet presAssocID="{7E0BB727-8D4F-46E0-80CA-21288C0E1C63}" presName="compositeNode" presStyleCnt="0">
        <dgm:presLayoutVars>
          <dgm:bulletEnabled val="1"/>
        </dgm:presLayoutVars>
      </dgm:prSet>
      <dgm:spPr/>
    </dgm:pt>
    <dgm:pt modelId="{F60A38F4-E3F1-4C00-BE98-8C8A06DA341E}" type="pres">
      <dgm:prSet presAssocID="{7E0BB727-8D4F-46E0-80CA-21288C0E1C63}" presName="bgRect" presStyleLbl="node1" presStyleIdx="2" presStyleCnt="3" custScaleY="141129"/>
      <dgm:spPr/>
      <dgm:t>
        <a:bodyPr/>
        <a:lstStyle/>
        <a:p>
          <a:endParaRPr lang="da-DK"/>
        </a:p>
      </dgm:t>
    </dgm:pt>
    <dgm:pt modelId="{DCA5BAD3-E2B7-4577-B29C-E76DBD0DACD9}" type="pres">
      <dgm:prSet presAssocID="{7E0BB727-8D4F-46E0-80CA-21288C0E1C63}" presName="parentNode" presStyleLbl="node1" presStyleIdx="2" presStyleCnt="3">
        <dgm:presLayoutVars>
          <dgm:chMax val="0"/>
          <dgm:bulletEnabled val="1"/>
        </dgm:presLayoutVars>
      </dgm:prSet>
      <dgm:spPr/>
      <dgm:t>
        <a:bodyPr/>
        <a:lstStyle/>
        <a:p>
          <a:endParaRPr lang="da-DK"/>
        </a:p>
      </dgm:t>
    </dgm:pt>
    <dgm:pt modelId="{36CFECA9-3B06-4FCA-B017-08D3B058D042}" type="pres">
      <dgm:prSet presAssocID="{7E0BB727-8D4F-46E0-80CA-21288C0E1C63}" presName="childNode" presStyleLbl="node1" presStyleIdx="2" presStyleCnt="3">
        <dgm:presLayoutVars>
          <dgm:bulletEnabled val="1"/>
        </dgm:presLayoutVars>
      </dgm:prSet>
      <dgm:spPr/>
      <dgm:t>
        <a:bodyPr/>
        <a:lstStyle/>
        <a:p>
          <a:endParaRPr lang="da-DK"/>
        </a:p>
      </dgm:t>
    </dgm:pt>
  </dgm:ptLst>
  <dgm:cxnLst>
    <dgm:cxn modelId="{544B5E57-12B6-4F47-BD48-56BD811CD610}" type="presOf" srcId="{D812680A-7017-4435-8302-DF00AD03F1A1}" destId="{53E21E17-ECC6-413F-80C5-AEC662AA113F}" srcOrd="1" destOrd="0" presId="urn:microsoft.com/office/officeart/2005/8/layout/hProcess7#1"/>
    <dgm:cxn modelId="{3FB9E45B-9D2E-49FA-9811-D5CF2C35DCB6}" type="presOf" srcId="{E833EFEF-954B-4A69-9642-78D17A48F151}" destId="{019966E4-4E51-4E8F-B5AC-F4A6674926C8}" srcOrd="0" destOrd="0" presId="urn:microsoft.com/office/officeart/2005/8/layout/hProcess7#1"/>
    <dgm:cxn modelId="{7BF3CD4E-FA5B-483E-A8F9-26BF0BE000E1}" type="presOf" srcId="{D812680A-7017-4435-8302-DF00AD03F1A1}" destId="{EEA476FD-BDDD-4387-A6DF-0127D323EFE8}" srcOrd="0" destOrd="0" presId="urn:microsoft.com/office/officeart/2005/8/layout/hProcess7#1"/>
    <dgm:cxn modelId="{3CDACEEF-0C32-4C9F-A89B-D24283E2A007}" srcId="{942D8562-A9DD-4A8D-8E89-1D9AD2DB9839}" destId="{9F2141FB-06E3-4152-A426-B0B5481BB84D}" srcOrd="0" destOrd="0" parTransId="{5C2B0D2C-A40A-49D6-8867-16B8BF425462}" sibTransId="{BD136338-8729-4E2A-B658-4B76B57C7C47}"/>
    <dgm:cxn modelId="{980106C7-65A2-4490-B368-E0EA3744F3A1}" type="presOf" srcId="{A0D98534-F05E-462E-94D8-E0CFD50BCCB1}" destId="{36CFECA9-3B06-4FCA-B017-08D3B058D042}" srcOrd="0" destOrd="0" presId="urn:microsoft.com/office/officeart/2005/8/layout/hProcess7#1"/>
    <dgm:cxn modelId="{74C8D5B2-3616-48F8-B7ED-B2E1D07A4BA8}" type="presOf" srcId="{9F2141FB-06E3-4152-A426-B0B5481BB84D}" destId="{FD360D31-4A7D-4C2A-8B96-FA812F178975}" srcOrd="0" destOrd="0" presId="urn:microsoft.com/office/officeart/2005/8/layout/hProcess7#1"/>
    <dgm:cxn modelId="{BFFB0F0B-2D10-43A3-B19E-FD1C4067A2B5}" srcId="{D812680A-7017-4435-8302-DF00AD03F1A1}" destId="{255C6617-033C-4498-9F89-E5189CDB00A3}" srcOrd="0" destOrd="0" parTransId="{081DB3A5-5DA8-4807-B4B6-CF28785FB707}" sibTransId="{1124B874-DDE4-4053-A00C-AD50C0E96BC9}"/>
    <dgm:cxn modelId="{79A1114F-D377-450D-8C1E-9675E15CBFB3}" type="presOf" srcId="{942D8562-A9DD-4A8D-8E89-1D9AD2DB9839}" destId="{1B5C86EB-1F37-465B-A9DD-762D51359D69}" srcOrd="0" destOrd="0" presId="urn:microsoft.com/office/officeart/2005/8/layout/hProcess7#1"/>
    <dgm:cxn modelId="{9EBA14C4-1CBE-4E9B-BCEE-914615187292}" type="presOf" srcId="{7E0BB727-8D4F-46E0-80CA-21288C0E1C63}" destId="{DCA5BAD3-E2B7-4577-B29C-E76DBD0DACD9}" srcOrd="1" destOrd="0" presId="urn:microsoft.com/office/officeart/2005/8/layout/hProcess7#1"/>
    <dgm:cxn modelId="{F0B1BD9F-6ED7-4809-9A0D-33C084CBB7CD}" srcId="{7E0BB727-8D4F-46E0-80CA-21288C0E1C63}" destId="{A0D98534-F05E-462E-94D8-E0CFD50BCCB1}" srcOrd="0" destOrd="0" parTransId="{E66C857B-6378-40EC-8B79-043DE92D0465}" sibTransId="{539491F3-F0E4-4268-AFB9-207D96CF3035}"/>
    <dgm:cxn modelId="{E944A7EE-2BFC-4483-9883-C121A9F8F3EF}" type="presOf" srcId="{255C6617-033C-4498-9F89-E5189CDB00A3}" destId="{F8019834-26C5-43D5-9C23-7CDE0E80D3E8}" srcOrd="0" destOrd="0" presId="urn:microsoft.com/office/officeart/2005/8/layout/hProcess7#1"/>
    <dgm:cxn modelId="{CC271833-F1EB-4480-87D8-B02CD5435514}" srcId="{E833EFEF-954B-4A69-9642-78D17A48F151}" destId="{942D8562-A9DD-4A8D-8E89-1D9AD2DB9839}" srcOrd="0" destOrd="0" parTransId="{A767CB71-67A5-456E-80ED-4EFC333BB749}" sibTransId="{D6B40665-F218-4C8E-9589-BC580EE59E33}"/>
    <dgm:cxn modelId="{611EEB2A-5495-440F-BF92-8CF33C6E0957}" type="presOf" srcId="{7E0BB727-8D4F-46E0-80CA-21288C0E1C63}" destId="{F60A38F4-E3F1-4C00-BE98-8C8A06DA341E}" srcOrd="0" destOrd="0" presId="urn:microsoft.com/office/officeart/2005/8/layout/hProcess7#1"/>
    <dgm:cxn modelId="{E48468FD-B557-4B02-8BB9-4696519371E3}" srcId="{E833EFEF-954B-4A69-9642-78D17A48F151}" destId="{D812680A-7017-4435-8302-DF00AD03F1A1}" srcOrd="1" destOrd="0" parTransId="{25FD18C3-0A69-4489-8FD4-98C9D897FC49}" sibTransId="{83D881D4-6A42-4975-90C9-6ABA267C81D7}"/>
    <dgm:cxn modelId="{7A385DA1-5D7D-41A2-BFE8-5C373CC83BBD}" type="presOf" srcId="{942D8562-A9DD-4A8D-8E89-1D9AD2DB9839}" destId="{585E5132-A735-4CC8-841B-A8B00A1D7B4C}" srcOrd="1" destOrd="0" presId="urn:microsoft.com/office/officeart/2005/8/layout/hProcess7#1"/>
    <dgm:cxn modelId="{5B943341-7061-420E-89DD-9BB909AC0DDA}" srcId="{E833EFEF-954B-4A69-9642-78D17A48F151}" destId="{7E0BB727-8D4F-46E0-80CA-21288C0E1C63}" srcOrd="2" destOrd="0" parTransId="{ADDB612F-6BD2-42AF-A0B9-D707EDD9E0F3}" sibTransId="{C6E04EE0-B2F6-440A-84C8-B959A99F27B4}"/>
    <dgm:cxn modelId="{533CB353-3B21-45D2-BC71-331EEE93FDDE}" type="presParOf" srcId="{019966E4-4E51-4E8F-B5AC-F4A6674926C8}" destId="{F7F31DB6-54B0-487A-BE01-5072EF92F59B}" srcOrd="0" destOrd="0" presId="urn:microsoft.com/office/officeart/2005/8/layout/hProcess7#1"/>
    <dgm:cxn modelId="{2DBCD2A2-3D9C-411C-9DF9-60AE14CBAE85}" type="presParOf" srcId="{F7F31DB6-54B0-487A-BE01-5072EF92F59B}" destId="{1B5C86EB-1F37-465B-A9DD-762D51359D69}" srcOrd="0" destOrd="0" presId="urn:microsoft.com/office/officeart/2005/8/layout/hProcess7#1"/>
    <dgm:cxn modelId="{BB22C899-31EB-48B3-8B90-F7D09DF43078}" type="presParOf" srcId="{F7F31DB6-54B0-487A-BE01-5072EF92F59B}" destId="{585E5132-A735-4CC8-841B-A8B00A1D7B4C}" srcOrd="1" destOrd="0" presId="urn:microsoft.com/office/officeart/2005/8/layout/hProcess7#1"/>
    <dgm:cxn modelId="{7A02EA28-DFB5-49FA-9D24-F4C8421E8071}" type="presParOf" srcId="{F7F31DB6-54B0-487A-BE01-5072EF92F59B}" destId="{FD360D31-4A7D-4C2A-8B96-FA812F178975}" srcOrd="2" destOrd="0" presId="urn:microsoft.com/office/officeart/2005/8/layout/hProcess7#1"/>
    <dgm:cxn modelId="{0FD60CA7-ACA7-4411-9550-6A52D2BF632C}" type="presParOf" srcId="{019966E4-4E51-4E8F-B5AC-F4A6674926C8}" destId="{C1446663-1E14-465A-8941-1415D0A92635}" srcOrd="1" destOrd="0" presId="urn:microsoft.com/office/officeart/2005/8/layout/hProcess7#1"/>
    <dgm:cxn modelId="{EA411FD5-01C1-4456-A685-F7F7E7A419A8}" type="presParOf" srcId="{019966E4-4E51-4E8F-B5AC-F4A6674926C8}" destId="{0CDFA25B-D117-4EDD-80B3-EAA3C8066CB9}" srcOrd="2" destOrd="0" presId="urn:microsoft.com/office/officeart/2005/8/layout/hProcess7#1"/>
    <dgm:cxn modelId="{360A3656-E917-4F0E-BFD8-55460F3F2576}" type="presParOf" srcId="{0CDFA25B-D117-4EDD-80B3-EAA3C8066CB9}" destId="{3761095A-7322-4863-82DF-CCE250FE1790}" srcOrd="0" destOrd="0" presId="urn:microsoft.com/office/officeart/2005/8/layout/hProcess7#1"/>
    <dgm:cxn modelId="{6AF5B11C-925E-442D-830F-DB58AD052931}" type="presParOf" srcId="{0CDFA25B-D117-4EDD-80B3-EAA3C8066CB9}" destId="{E3C77E50-9E46-4A26-8F32-B53A8A6BA8B1}" srcOrd="1" destOrd="0" presId="urn:microsoft.com/office/officeart/2005/8/layout/hProcess7#1"/>
    <dgm:cxn modelId="{524F9D01-A3FE-4BEF-8785-9AD2503DD20B}" type="presParOf" srcId="{0CDFA25B-D117-4EDD-80B3-EAA3C8066CB9}" destId="{9B0D3023-91F9-4DB6-AA4D-27A1F0C692DD}" srcOrd="2" destOrd="0" presId="urn:microsoft.com/office/officeart/2005/8/layout/hProcess7#1"/>
    <dgm:cxn modelId="{F954C6DD-673C-44F7-8ADA-3AF6EF35F0C0}" type="presParOf" srcId="{019966E4-4E51-4E8F-B5AC-F4A6674926C8}" destId="{6A5F1C3C-A3CC-4D00-8C55-7A6438272009}" srcOrd="3" destOrd="0" presId="urn:microsoft.com/office/officeart/2005/8/layout/hProcess7#1"/>
    <dgm:cxn modelId="{B1F6210F-84B7-48FB-A6D1-7CDCEF7844BA}" type="presParOf" srcId="{019966E4-4E51-4E8F-B5AC-F4A6674926C8}" destId="{DEA1001B-6BA9-42E6-93E0-FCEBA2311F5E}" srcOrd="4" destOrd="0" presId="urn:microsoft.com/office/officeart/2005/8/layout/hProcess7#1"/>
    <dgm:cxn modelId="{CC103758-DEB5-45E5-80D1-BB9C13A0497F}" type="presParOf" srcId="{DEA1001B-6BA9-42E6-93E0-FCEBA2311F5E}" destId="{EEA476FD-BDDD-4387-A6DF-0127D323EFE8}" srcOrd="0" destOrd="0" presId="urn:microsoft.com/office/officeart/2005/8/layout/hProcess7#1"/>
    <dgm:cxn modelId="{D1710078-B785-4256-BCB3-0731062D8374}" type="presParOf" srcId="{DEA1001B-6BA9-42E6-93E0-FCEBA2311F5E}" destId="{53E21E17-ECC6-413F-80C5-AEC662AA113F}" srcOrd="1" destOrd="0" presId="urn:microsoft.com/office/officeart/2005/8/layout/hProcess7#1"/>
    <dgm:cxn modelId="{E869712D-F4AF-49DE-A4C8-2FA4903EA5BB}" type="presParOf" srcId="{DEA1001B-6BA9-42E6-93E0-FCEBA2311F5E}" destId="{F8019834-26C5-43D5-9C23-7CDE0E80D3E8}" srcOrd="2" destOrd="0" presId="urn:microsoft.com/office/officeart/2005/8/layout/hProcess7#1"/>
    <dgm:cxn modelId="{4D8D673B-EC13-452E-9C9B-D77AEF2A33C7}" type="presParOf" srcId="{019966E4-4E51-4E8F-B5AC-F4A6674926C8}" destId="{6539E725-EF6A-4572-8AE2-570A73CAEF76}" srcOrd="5" destOrd="0" presId="urn:microsoft.com/office/officeart/2005/8/layout/hProcess7#1"/>
    <dgm:cxn modelId="{7CCE2211-486D-4257-88BF-E8B21DCBF4A8}" type="presParOf" srcId="{019966E4-4E51-4E8F-B5AC-F4A6674926C8}" destId="{42B8E563-C022-489B-AC67-890BFAF9D754}" srcOrd="6" destOrd="0" presId="urn:microsoft.com/office/officeart/2005/8/layout/hProcess7#1"/>
    <dgm:cxn modelId="{D7509CE1-056F-4630-B90C-654FD1130D46}" type="presParOf" srcId="{42B8E563-C022-489B-AC67-890BFAF9D754}" destId="{75A5444B-DE83-4C1E-81D9-7EFC4F4DED80}" srcOrd="0" destOrd="0" presId="urn:microsoft.com/office/officeart/2005/8/layout/hProcess7#1"/>
    <dgm:cxn modelId="{F46A3AB9-B9DF-4E66-9FA7-357B29784EDE}" type="presParOf" srcId="{42B8E563-C022-489B-AC67-890BFAF9D754}" destId="{7EFD380B-F472-4A6F-A97A-614B567776D0}" srcOrd="1" destOrd="0" presId="urn:microsoft.com/office/officeart/2005/8/layout/hProcess7#1"/>
    <dgm:cxn modelId="{90CC4656-C619-4502-803A-7DA300249315}" type="presParOf" srcId="{42B8E563-C022-489B-AC67-890BFAF9D754}" destId="{B9930271-6500-4415-AAC6-D7EF4B4FCA44}" srcOrd="2" destOrd="0" presId="urn:microsoft.com/office/officeart/2005/8/layout/hProcess7#1"/>
    <dgm:cxn modelId="{BD0EBB8B-D30E-4269-A905-3D36BC4CDC50}" type="presParOf" srcId="{019966E4-4E51-4E8F-B5AC-F4A6674926C8}" destId="{DF5D718E-2E7A-4FC5-9041-E78A6ED1B4AC}" srcOrd="7" destOrd="0" presId="urn:microsoft.com/office/officeart/2005/8/layout/hProcess7#1"/>
    <dgm:cxn modelId="{71483286-1DE8-4D91-A95B-DFEC04A8A8FE}" type="presParOf" srcId="{019966E4-4E51-4E8F-B5AC-F4A6674926C8}" destId="{9594A4E7-4B6C-4DE0-995A-448C82D588D8}" srcOrd="8" destOrd="0" presId="urn:microsoft.com/office/officeart/2005/8/layout/hProcess7#1"/>
    <dgm:cxn modelId="{430F910E-4FAE-4276-9FE8-19B7EA744F71}" type="presParOf" srcId="{9594A4E7-4B6C-4DE0-995A-448C82D588D8}" destId="{F60A38F4-E3F1-4C00-BE98-8C8A06DA341E}" srcOrd="0" destOrd="0" presId="urn:microsoft.com/office/officeart/2005/8/layout/hProcess7#1"/>
    <dgm:cxn modelId="{618CCB3B-8519-471C-B0C3-A9185BB9DC38}" type="presParOf" srcId="{9594A4E7-4B6C-4DE0-995A-448C82D588D8}" destId="{DCA5BAD3-E2B7-4577-B29C-E76DBD0DACD9}" srcOrd="1" destOrd="0" presId="urn:microsoft.com/office/officeart/2005/8/layout/hProcess7#1"/>
    <dgm:cxn modelId="{F22D0246-4FCD-4B22-B6F0-6CEB13186561}" type="presParOf" srcId="{9594A4E7-4B6C-4DE0-995A-448C82D588D8}" destId="{36CFECA9-3B06-4FCA-B017-08D3B058D042}" srcOrd="2" destOrd="0" presId="urn:microsoft.com/office/officeart/2005/8/layout/hProcess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C74296-F367-4598-A249-62938AC78712}" type="doc">
      <dgm:prSet loTypeId="urn:microsoft.com/office/officeart/2005/8/layout/hProcess7#2" loCatId="list" qsTypeId="urn:microsoft.com/office/officeart/2005/8/quickstyle/simple1" qsCatId="simple" csTypeId="urn:microsoft.com/office/officeart/2005/8/colors/accent1_2" csCatId="accent1" phldr="1"/>
      <dgm:spPr/>
      <dgm:t>
        <a:bodyPr/>
        <a:lstStyle/>
        <a:p>
          <a:endParaRPr lang="da-DK"/>
        </a:p>
      </dgm:t>
    </dgm:pt>
    <dgm:pt modelId="{759C3E71-9AE5-454C-A2AA-8F3EA4DF7F3A}">
      <dgm:prSet phldrT="[Tekst]"/>
      <dgm:spPr>
        <a:solidFill>
          <a:schemeClr val="accent2">
            <a:lumMod val="75000"/>
          </a:schemeClr>
        </a:solidFill>
      </dgm:spPr>
      <dgm:t>
        <a:bodyPr/>
        <a:lstStyle/>
        <a:p>
          <a:r>
            <a:rPr lang="da-DK" dirty="0" smtClean="0"/>
            <a:t>Landsorganisationen i Danmark (LO)</a:t>
          </a:r>
          <a:endParaRPr lang="da-DK" dirty="0"/>
        </a:p>
      </dgm:t>
    </dgm:pt>
    <dgm:pt modelId="{2AA8A7B8-AC06-4C8B-A3AC-9629445AF70A}" type="parTrans" cxnId="{5DC61DA9-0C57-48CF-9A0F-84757ED867F4}">
      <dgm:prSet/>
      <dgm:spPr/>
      <dgm:t>
        <a:bodyPr/>
        <a:lstStyle/>
        <a:p>
          <a:endParaRPr lang="da-DK"/>
        </a:p>
      </dgm:t>
    </dgm:pt>
    <dgm:pt modelId="{52D596D9-913A-4E3E-918D-D32DB85A377C}" type="sibTrans" cxnId="{5DC61DA9-0C57-48CF-9A0F-84757ED867F4}">
      <dgm:prSet/>
      <dgm:spPr/>
      <dgm:t>
        <a:bodyPr/>
        <a:lstStyle/>
        <a:p>
          <a:endParaRPr lang="da-DK"/>
        </a:p>
      </dgm:t>
    </dgm:pt>
    <dgm:pt modelId="{D5A9B554-AA1C-403F-9C70-8657854C940D}">
      <dgm:prSet phldrT="[Tekst]" custT="1"/>
      <dgm:spPr/>
      <dgm:t>
        <a:bodyPr/>
        <a:lstStyle/>
        <a:p>
          <a:r>
            <a:rPr lang="da-DK" sz="2000" dirty="0" smtClean="0"/>
            <a:t>HK</a:t>
          </a:r>
        </a:p>
        <a:p>
          <a:r>
            <a:rPr lang="da-DK" sz="2000" dirty="0" smtClean="0"/>
            <a:t>Dansk Artistforbund</a:t>
          </a:r>
        </a:p>
        <a:p>
          <a:r>
            <a:rPr lang="da-DK" sz="2000" dirty="0" smtClean="0"/>
            <a:t>FOA</a:t>
          </a:r>
        </a:p>
        <a:p>
          <a:r>
            <a:rPr lang="da-DK" sz="2000" dirty="0" smtClean="0"/>
            <a:t>Dansk El-forbund</a:t>
          </a:r>
        </a:p>
        <a:p>
          <a:r>
            <a:rPr lang="da-DK" sz="2000" dirty="0" smtClean="0"/>
            <a:t>Dansk Fængselsforbund</a:t>
          </a:r>
        </a:p>
        <a:p>
          <a:r>
            <a:rPr lang="da-DK" sz="2000" dirty="0" smtClean="0"/>
            <a:t>3F</a:t>
          </a:r>
        </a:p>
        <a:p>
          <a:r>
            <a:rPr lang="da-DK" sz="2000" dirty="0" err="1" smtClean="0"/>
            <a:t>Træ-Industri-Byg</a:t>
          </a:r>
          <a:endParaRPr lang="da-DK" sz="2000" dirty="0" smtClean="0"/>
        </a:p>
        <a:p>
          <a:r>
            <a:rPr lang="da-DK" sz="2000" dirty="0" smtClean="0"/>
            <a:t>Socialpædagogerne</a:t>
          </a:r>
        </a:p>
        <a:p>
          <a:r>
            <a:rPr lang="da-DK" sz="2000" dirty="0" smtClean="0"/>
            <a:t>Teknisk Landsforbund</a:t>
          </a:r>
        </a:p>
        <a:p>
          <a:r>
            <a:rPr lang="da-DK" sz="2000" dirty="0" smtClean="0"/>
            <a:t>… </a:t>
          </a:r>
          <a:r>
            <a:rPr lang="da-DK" sz="2000" dirty="0" smtClean="0">
              <a:hlinkClick xmlns:r="http://schemas.openxmlformats.org/officeDocument/2006/relationships" r:id="rId1"/>
            </a:rPr>
            <a:t>med flere</a:t>
          </a:r>
          <a:endParaRPr lang="da-DK" sz="2000" dirty="0" smtClean="0"/>
        </a:p>
      </dgm:t>
    </dgm:pt>
    <dgm:pt modelId="{87F34826-446B-4BBD-B11C-6E29720A36C7}" type="parTrans" cxnId="{DF0D3C32-8856-483E-B7E3-F984C78E0C2C}">
      <dgm:prSet/>
      <dgm:spPr/>
      <dgm:t>
        <a:bodyPr/>
        <a:lstStyle/>
        <a:p>
          <a:endParaRPr lang="da-DK"/>
        </a:p>
      </dgm:t>
    </dgm:pt>
    <dgm:pt modelId="{935E7921-C1E4-4AC2-BBCA-05FF55A9E0BE}" type="sibTrans" cxnId="{DF0D3C32-8856-483E-B7E3-F984C78E0C2C}">
      <dgm:prSet/>
      <dgm:spPr/>
      <dgm:t>
        <a:bodyPr/>
        <a:lstStyle/>
        <a:p>
          <a:endParaRPr lang="da-DK"/>
        </a:p>
      </dgm:t>
    </dgm:pt>
    <dgm:pt modelId="{5056AD2E-203D-42A8-B70C-EB230E3828E7}">
      <dgm:prSet phldrT="[Tekst]"/>
      <dgm:spPr>
        <a:solidFill>
          <a:schemeClr val="tx2">
            <a:lumMod val="75000"/>
          </a:schemeClr>
        </a:solidFill>
      </dgm:spPr>
      <dgm:t>
        <a:bodyPr/>
        <a:lstStyle/>
        <a:p>
          <a:r>
            <a:rPr lang="da-DK" dirty="0" smtClean="0"/>
            <a:t>FTF</a:t>
          </a:r>
          <a:endParaRPr lang="da-DK" dirty="0"/>
        </a:p>
      </dgm:t>
    </dgm:pt>
    <dgm:pt modelId="{4EB3A09E-66FD-49F0-A1C0-B6ED5561C021}" type="parTrans" cxnId="{5B5034A5-D3C6-4F5C-A94F-4A0774A225EB}">
      <dgm:prSet/>
      <dgm:spPr/>
      <dgm:t>
        <a:bodyPr/>
        <a:lstStyle/>
        <a:p>
          <a:endParaRPr lang="da-DK"/>
        </a:p>
      </dgm:t>
    </dgm:pt>
    <dgm:pt modelId="{AF5912E7-F273-4B05-88C6-5BD423287317}" type="sibTrans" cxnId="{5B5034A5-D3C6-4F5C-A94F-4A0774A225EB}">
      <dgm:prSet/>
      <dgm:spPr/>
      <dgm:t>
        <a:bodyPr/>
        <a:lstStyle/>
        <a:p>
          <a:endParaRPr lang="da-DK"/>
        </a:p>
      </dgm:t>
    </dgm:pt>
    <dgm:pt modelId="{2FECF7C8-9D7B-4DE9-A666-C78CD67461B9}">
      <dgm:prSet phldrT="[Tekst]" custT="1"/>
      <dgm:spPr/>
      <dgm:t>
        <a:bodyPr/>
        <a:lstStyle/>
        <a:p>
          <a:r>
            <a:rPr lang="da-DK" sz="2000" dirty="0" smtClean="0"/>
            <a:t>Prosa</a:t>
          </a:r>
        </a:p>
        <a:p>
          <a:r>
            <a:rPr lang="da-DK" sz="2000" dirty="0" smtClean="0"/>
            <a:t>Danske </a:t>
          </a:r>
          <a:r>
            <a:rPr lang="da-DK" sz="2000" dirty="0" err="1" smtClean="0"/>
            <a:t>Bioanalytikere</a:t>
          </a:r>
          <a:endParaRPr lang="da-DK" sz="2000" dirty="0" smtClean="0"/>
        </a:p>
        <a:p>
          <a:r>
            <a:rPr lang="da-DK" sz="2000" dirty="0" smtClean="0"/>
            <a:t>BUPL</a:t>
          </a:r>
        </a:p>
        <a:p>
          <a:r>
            <a:rPr lang="da-DK" sz="2000" dirty="0" smtClean="0"/>
            <a:t>Dansk Sygeplejeråd</a:t>
          </a:r>
        </a:p>
        <a:p>
          <a:r>
            <a:rPr lang="da-DK" sz="2000" dirty="0" smtClean="0"/>
            <a:t>Finansforbundet</a:t>
          </a:r>
        </a:p>
        <a:p>
          <a:r>
            <a:rPr lang="da-DK" sz="2000" dirty="0" smtClean="0"/>
            <a:t>Dansk Socialrådgiver-forening</a:t>
          </a:r>
        </a:p>
        <a:p>
          <a:r>
            <a:rPr lang="da-DK" sz="2000" dirty="0" smtClean="0"/>
            <a:t>Danmarks Lærerforening</a:t>
          </a:r>
        </a:p>
        <a:p>
          <a:r>
            <a:rPr lang="da-DK" sz="2000" dirty="0" smtClean="0"/>
            <a:t>… </a:t>
          </a:r>
          <a:r>
            <a:rPr lang="da-DK" sz="2000" dirty="0" smtClean="0">
              <a:hlinkClick xmlns:r="http://schemas.openxmlformats.org/officeDocument/2006/relationships" r:id="rId2"/>
            </a:rPr>
            <a:t>med flere</a:t>
          </a:r>
          <a:endParaRPr lang="da-DK" sz="2000" dirty="0"/>
        </a:p>
      </dgm:t>
    </dgm:pt>
    <dgm:pt modelId="{DE4FDC1F-B619-46C9-9214-1C7D849E2260}" type="parTrans" cxnId="{37A77F9D-DE11-48AD-BD25-8197F99EB8C0}">
      <dgm:prSet/>
      <dgm:spPr/>
      <dgm:t>
        <a:bodyPr/>
        <a:lstStyle/>
        <a:p>
          <a:endParaRPr lang="da-DK"/>
        </a:p>
      </dgm:t>
    </dgm:pt>
    <dgm:pt modelId="{4ED17637-498C-4185-A0FC-126611C19CAC}" type="sibTrans" cxnId="{37A77F9D-DE11-48AD-BD25-8197F99EB8C0}">
      <dgm:prSet/>
      <dgm:spPr/>
      <dgm:t>
        <a:bodyPr/>
        <a:lstStyle/>
        <a:p>
          <a:endParaRPr lang="da-DK"/>
        </a:p>
      </dgm:t>
    </dgm:pt>
    <dgm:pt modelId="{DFD1C038-C9C8-436C-95CF-7A9C32CA6994}">
      <dgm:prSet phldrT="[Tekst]"/>
      <dgm:spPr/>
      <dgm:t>
        <a:bodyPr/>
        <a:lstStyle/>
        <a:p>
          <a:r>
            <a:rPr lang="da-DK" dirty="0" smtClean="0"/>
            <a:t>Akademikernes Centralorganisation</a:t>
          </a:r>
          <a:endParaRPr lang="da-DK" dirty="0"/>
        </a:p>
      </dgm:t>
    </dgm:pt>
    <dgm:pt modelId="{7333E702-CEFE-49A9-A52D-F10E51CDE58C}" type="parTrans" cxnId="{BED27E41-404D-4114-9489-EC0454F7145E}">
      <dgm:prSet/>
      <dgm:spPr/>
      <dgm:t>
        <a:bodyPr/>
        <a:lstStyle/>
        <a:p>
          <a:endParaRPr lang="da-DK"/>
        </a:p>
      </dgm:t>
    </dgm:pt>
    <dgm:pt modelId="{929C95A3-7999-4264-8BC3-8DEC7CE0AE91}" type="sibTrans" cxnId="{BED27E41-404D-4114-9489-EC0454F7145E}">
      <dgm:prSet/>
      <dgm:spPr/>
      <dgm:t>
        <a:bodyPr/>
        <a:lstStyle/>
        <a:p>
          <a:endParaRPr lang="da-DK"/>
        </a:p>
      </dgm:t>
    </dgm:pt>
    <dgm:pt modelId="{D808D75D-2D09-4B5D-BE96-1B4A77B1F976}">
      <dgm:prSet phldrT="[Tekst]" custT="1"/>
      <dgm:spPr/>
      <dgm:t>
        <a:bodyPr/>
        <a:lstStyle/>
        <a:p>
          <a:r>
            <a:rPr lang="da-DK" sz="2000" dirty="0" smtClean="0"/>
            <a:t>Ingeniørforbundet</a:t>
          </a:r>
        </a:p>
        <a:p>
          <a:r>
            <a:rPr lang="da-DK" sz="2000" dirty="0" smtClean="0"/>
            <a:t>DJØF</a:t>
          </a:r>
        </a:p>
        <a:p>
          <a:r>
            <a:rPr lang="da-DK" sz="2000" dirty="0" smtClean="0"/>
            <a:t>Lægeforeningen</a:t>
          </a:r>
        </a:p>
        <a:p>
          <a:r>
            <a:rPr lang="da-DK" sz="2000" dirty="0" smtClean="0"/>
            <a:t>Magisterforeningen</a:t>
          </a:r>
        </a:p>
        <a:p>
          <a:r>
            <a:rPr lang="da-DK" sz="2000" dirty="0" smtClean="0"/>
            <a:t>Tandlægeforeningen</a:t>
          </a:r>
        </a:p>
        <a:p>
          <a:r>
            <a:rPr lang="da-DK" sz="2000" dirty="0" smtClean="0"/>
            <a:t>… </a:t>
          </a:r>
          <a:r>
            <a:rPr lang="da-DK" sz="2000" dirty="0" smtClean="0">
              <a:hlinkClick xmlns:r="http://schemas.openxmlformats.org/officeDocument/2006/relationships" r:id="rId3"/>
            </a:rPr>
            <a:t>med flere</a:t>
          </a:r>
          <a:endParaRPr lang="da-DK" sz="2000" dirty="0"/>
        </a:p>
      </dgm:t>
    </dgm:pt>
    <dgm:pt modelId="{33B66DAD-825F-4B0D-AC9C-65899EED77BF}" type="parTrans" cxnId="{A6369B31-E8A3-4B43-A831-9AC2A64021A0}">
      <dgm:prSet/>
      <dgm:spPr/>
      <dgm:t>
        <a:bodyPr/>
        <a:lstStyle/>
        <a:p>
          <a:endParaRPr lang="da-DK"/>
        </a:p>
      </dgm:t>
    </dgm:pt>
    <dgm:pt modelId="{C759E883-CED8-4DA1-AD7D-FB0D6BDD235D}" type="sibTrans" cxnId="{A6369B31-E8A3-4B43-A831-9AC2A64021A0}">
      <dgm:prSet/>
      <dgm:spPr/>
      <dgm:t>
        <a:bodyPr/>
        <a:lstStyle/>
        <a:p>
          <a:endParaRPr lang="da-DK"/>
        </a:p>
      </dgm:t>
    </dgm:pt>
    <dgm:pt modelId="{6A8CECD6-488D-4E85-AC1F-8FACEAC8D0ED}" type="pres">
      <dgm:prSet presAssocID="{E8C74296-F367-4598-A249-62938AC78712}" presName="Name0" presStyleCnt="0">
        <dgm:presLayoutVars>
          <dgm:dir/>
          <dgm:animLvl val="lvl"/>
          <dgm:resizeHandles val="exact"/>
        </dgm:presLayoutVars>
      </dgm:prSet>
      <dgm:spPr/>
      <dgm:t>
        <a:bodyPr/>
        <a:lstStyle/>
        <a:p>
          <a:endParaRPr lang="da-DK"/>
        </a:p>
      </dgm:t>
    </dgm:pt>
    <dgm:pt modelId="{EC6182C7-C63E-44FB-B8BD-E914939CC952}" type="pres">
      <dgm:prSet presAssocID="{759C3E71-9AE5-454C-A2AA-8F3EA4DF7F3A}" presName="compositeNode" presStyleCnt="0">
        <dgm:presLayoutVars>
          <dgm:bulletEnabled val="1"/>
        </dgm:presLayoutVars>
      </dgm:prSet>
      <dgm:spPr/>
    </dgm:pt>
    <dgm:pt modelId="{8089AD5A-EBD2-4108-9724-F9BB490AE8E8}" type="pres">
      <dgm:prSet presAssocID="{759C3E71-9AE5-454C-A2AA-8F3EA4DF7F3A}" presName="bgRect" presStyleLbl="node1" presStyleIdx="0" presStyleCnt="3" custScaleY="148305"/>
      <dgm:spPr/>
      <dgm:t>
        <a:bodyPr/>
        <a:lstStyle/>
        <a:p>
          <a:endParaRPr lang="da-DK"/>
        </a:p>
      </dgm:t>
    </dgm:pt>
    <dgm:pt modelId="{8716D448-2464-4A1C-A895-C477D112F0D1}" type="pres">
      <dgm:prSet presAssocID="{759C3E71-9AE5-454C-A2AA-8F3EA4DF7F3A}" presName="parentNode" presStyleLbl="node1" presStyleIdx="0" presStyleCnt="3">
        <dgm:presLayoutVars>
          <dgm:chMax val="0"/>
          <dgm:bulletEnabled val="1"/>
        </dgm:presLayoutVars>
      </dgm:prSet>
      <dgm:spPr/>
      <dgm:t>
        <a:bodyPr/>
        <a:lstStyle/>
        <a:p>
          <a:endParaRPr lang="da-DK"/>
        </a:p>
      </dgm:t>
    </dgm:pt>
    <dgm:pt modelId="{776F2984-C35B-4695-9204-D9305172B1A5}" type="pres">
      <dgm:prSet presAssocID="{759C3E71-9AE5-454C-A2AA-8F3EA4DF7F3A}" presName="childNode" presStyleLbl="node1" presStyleIdx="0" presStyleCnt="3">
        <dgm:presLayoutVars>
          <dgm:bulletEnabled val="1"/>
        </dgm:presLayoutVars>
      </dgm:prSet>
      <dgm:spPr/>
      <dgm:t>
        <a:bodyPr/>
        <a:lstStyle/>
        <a:p>
          <a:endParaRPr lang="da-DK"/>
        </a:p>
      </dgm:t>
    </dgm:pt>
    <dgm:pt modelId="{270FCFBE-D794-4BDA-A193-E3A77B169C5C}" type="pres">
      <dgm:prSet presAssocID="{52D596D9-913A-4E3E-918D-D32DB85A377C}" presName="hSp" presStyleCnt="0"/>
      <dgm:spPr/>
    </dgm:pt>
    <dgm:pt modelId="{D8633B31-F843-4E14-9EF8-50B0FA302092}" type="pres">
      <dgm:prSet presAssocID="{52D596D9-913A-4E3E-918D-D32DB85A377C}" presName="vProcSp" presStyleCnt="0"/>
      <dgm:spPr/>
    </dgm:pt>
    <dgm:pt modelId="{9CB0B2FC-5C04-4E7B-A57F-200A4F7F7238}" type="pres">
      <dgm:prSet presAssocID="{52D596D9-913A-4E3E-918D-D32DB85A377C}" presName="vSp1" presStyleCnt="0"/>
      <dgm:spPr/>
    </dgm:pt>
    <dgm:pt modelId="{57145794-609D-45C0-A794-4E94EF75FEA0}" type="pres">
      <dgm:prSet presAssocID="{52D596D9-913A-4E3E-918D-D32DB85A377C}" presName="simulatedConn" presStyleLbl="solidFgAcc1" presStyleIdx="0" presStyleCnt="2" custLinFactX="-300000" custLinFactY="271228" custLinFactNeighborX="-366352" custLinFactNeighborY="300000"/>
      <dgm:spPr/>
    </dgm:pt>
    <dgm:pt modelId="{AD6FF583-05D4-4878-8F30-0842FA26960F}" type="pres">
      <dgm:prSet presAssocID="{52D596D9-913A-4E3E-918D-D32DB85A377C}" presName="vSp2" presStyleCnt="0"/>
      <dgm:spPr/>
    </dgm:pt>
    <dgm:pt modelId="{C326DD80-B74E-42C3-87DB-6014FBABCCAB}" type="pres">
      <dgm:prSet presAssocID="{52D596D9-913A-4E3E-918D-D32DB85A377C}" presName="sibTrans" presStyleCnt="0"/>
      <dgm:spPr/>
    </dgm:pt>
    <dgm:pt modelId="{FE1356F6-C69A-4210-878B-DCF5EB0672CC}" type="pres">
      <dgm:prSet presAssocID="{5056AD2E-203D-42A8-B70C-EB230E3828E7}" presName="compositeNode" presStyleCnt="0">
        <dgm:presLayoutVars>
          <dgm:bulletEnabled val="1"/>
        </dgm:presLayoutVars>
      </dgm:prSet>
      <dgm:spPr/>
    </dgm:pt>
    <dgm:pt modelId="{0E2206E5-0AAD-405E-9124-E02628549E05}" type="pres">
      <dgm:prSet presAssocID="{5056AD2E-203D-42A8-B70C-EB230E3828E7}" presName="bgRect" presStyleLbl="node1" presStyleIdx="1" presStyleCnt="3" custScaleY="150513"/>
      <dgm:spPr/>
      <dgm:t>
        <a:bodyPr/>
        <a:lstStyle/>
        <a:p>
          <a:endParaRPr lang="da-DK"/>
        </a:p>
      </dgm:t>
    </dgm:pt>
    <dgm:pt modelId="{23A67C31-57CA-414E-9F9C-0F569278A64C}" type="pres">
      <dgm:prSet presAssocID="{5056AD2E-203D-42A8-B70C-EB230E3828E7}" presName="parentNode" presStyleLbl="node1" presStyleIdx="1" presStyleCnt="3">
        <dgm:presLayoutVars>
          <dgm:chMax val="0"/>
          <dgm:bulletEnabled val="1"/>
        </dgm:presLayoutVars>
      </dgm:prSet>
      <dgm:spPr/>
      <dgm:t>
        <a:bodyPr/>
        <a:lstStyle/>
        <a:p>
          <a:endParaRPr lang="da-DK"/>
        </a:p>
      </dgm:t>
    </dgm:pt>
    <dgm:pt modelId="{0F6473E3-9B1A-4144-A681-C57E40B9C519}" type="pres">
      <dgm:prSet presAssocID="{5056AD2E-203D-42A8-B70C-EB230E3828E7}" presName="childNode" presStyleLbl="node1" presStyleIdx="1" presStyleCnt="3">
        <dgm:presLayoutVars>
          <dgm:bulletEnabled val="1"/>
        </dgm:presLayoutVars>
      </dgm:prSet>
      <dgm:spPr/>
      <dgm:t>
        <a:bodyPr/>
        <a:lstStyle/>
        <a:p>
          <a:endParaRPr lang="da-DK"/>
        </a:p>
      </dgm:t>
    </dgm:pt>
    <dgm:pt modelId="{07C74B83-06D4-478D-A133-53657B0BDAED}" type="pres">
      <dgm:prSet presAssocID="{AF5912E7-F273-4B05-88C6-5BD423287317}" presName="hSp" presStyleCnt="0"/>
      <dgm:spPr/>
    </dgm:pt>
    <dgm:pt modelId="{977FB578-6F57-4067-A952-0A98A55D73DF}" type="pres">
      <dgm:prSet presAssocID="{AF5912E7-F273-4B05-88C6-5BD423287317}" presName="vProcSp" presStyleCnt="0"/>
      <dgm:spPr/>
    </dgm:pt>
    <dgm:pt modelId="{EE3DA7FE-180F-4AD3-B385-9E9DC5F8E21B}" type="pres">
      <dgm:prSet presAssocID="{AF5912E7-F273-4B05-88C6-5BD423287317}" presName="vSp1" presStyleCnt="0"/>
      <dgm:spPr/>
    </dgm:pt>
    <dgm:pt modelId="{4AD538C7-920D-4FD0-9E4A-080750B795A7}" type="pres">
      <dgm:prSet presAssocID="{AF5912E7-F273-4B05-88C6-5BD423287317}" presName="simulatedConn" presStyleLbl="solidFgAcc1" presStyleIdx="1" presStyleCnt="2" custLinFactX="300000" custLinFactY="271228" custLinFactNeighborX="334906" custLinFactNeighborY="300000"/>
      <dgm:spPr/>
    </dgm:pt>
    <dgm:pt modelId="{8E68EBCE-3162-4E31-927C-D8A28CDCBA23}" type="pres">
      <dgm:prSet presAssocID="{AF5912E7-F273-4B05-88C6-5BD423287317}" presName="vSp2" presStyleCnt="0"/>
      <dgm:spPr/>
    </dgm:pt>
    <dgm:pt modelId="{F556F86D-C364-4A63-91F7-DB99D6BA10DC}" type="pres">
      <dgm:prSet presAssocID="{AF5912E7-F273-4B05-88C6-5BD423287317}" presName="sibTrans" presStyleCnt="0"/>
      <dgm:spPr/>
    </dgm:pt>
    <dgm:pt modelId="{6DA6071D-2ADA-4334-90D6-D437CD1C1415}" type="pres">
      <dgm:prSet presAssocID="{DFD1C038-C9C8-436C-95CF-7A9C32CA6994}" presName="compositeNode" presStyleCnt="0">
        <dgm:presLayoutVars>
          <dgm:bulletEnabled val="1"/>
        </dgm:presLayoutVars>
      </dgm:prSet>
      <dgm:spPr/>
    </dgm:pt>
    <dgm:pt modelId="{53650AD9-DE39-4F56-8F6B-6A9EA9E91DFB}" type="pres">
      <dgm:prSet presAssocID="{DFD1C038-C9C8-436C-95CF-7A9C32CA6994}" presName="bgRect" presStyleLbl="node1" presStyleIdx="2" presStyleCnt="3" custScaleY="150513"/>
      <dgm:spPr/>
      <dgm:t>
        <a:bodyPr/>
        <a:lstStyle/>
        <a:p>
          <a:endParaRPr lang="da-DK"/>
        </a:p>
      </dgm:t>
    </dgm:pt>
    <dgm:pt modelId="{566E7F9C-EF08-4D6F-839C-CC21C0F72C84}" type="pres">
      <dgm:prSet presAssocID="{DFD1C038-C9C8-436C-95CF-7A9C32CA6994}" presName="parentNode" presStyleLbl="node1" presStyleIdx="2" presStyleCnt="3">
        <dgm:presLayoutVars>
          <dgm:chMax val="0"/>
          <dgm:bulletEnabled val="1"/>
        </dgm:presLayoutVars>
      </dgm:prSet>
      <dgm:spPr/>
      <dgm:t>
        <a:bodyPr/>
        <a:lstStyle/>
        <a:p>
          <a:endParaRPr lang="da-DK"/>
        </a:p>
      </dgm:t>
    </dgm:pt>
    <dgm:pt modelId="{E9CA4722-4437-4620-BB95-F557ED16283A}" type="pres">
      <dgm:prSet presAssocID="{DFD1C038-C9C8-436C-95CF-7A9C32CA6994}" presName="childNode" presStyleLbl="node1" presStyleIdx="2" presStyleCnt="3">
        <dgm:presLayoutVars>
          <dgm:bulletEnabled val="1"/>
        </dgm:presLayoutVars>
      </dgm:prSet>
      <dgm:spPr/>
      <dgm:t>
        <a:bodyPr/>
        <a:lstStyle/>
        <a:p>
          <a:endParaRPr lang="da-DK"/>
        </a:p>
      </dgm:t>
    </dgm:pt>
  </dgm:ptLst>
  <dgm:cxnLst>
    <dgm:cxn modelId="{E454D747-4577-45F1-9CAF-BB031CFF720C}" type="presOf" srcId="{759C3E71-9AE5-454C-A2AA-8F3EA4DF7F3A}" destId="{8089AD5A-EBD2-4108-9724-F9BB490AE8E8}" srcOrd="0" destOrd="0" presId="urn:microsoft.com/office/officeart/2005/8/layout/hProcess7#2"/>
    <dgm:cxn modelId="{D27DFD46-0A82-4BE0-9DD9-08618C6F57C5}" type="presOf" srcId="{D808D75D-2D09-4B5D-BE96-1B4A77B1F976}" destId="{E9CA4722-4437-4620-BB95-F557ED16283A}" srcOrd="0" destOrd="0" presId="urn:microsoft.com/office/officeart/2005/8/layout/hProcess7#2"/>
    <dgm:cxn modelId="{37A77F9D-DE11-48AD-BD25-8197F99EB8C0}" srcId="{5056AD2E-203D-42A8-B70C-EB230E3828E7}" destId="{2FECF7C8-9D7B-4DE9-A666-C78CD67461B9}" srcOrd="0" destOrd="0" parTransId="{DE4FDC1F-B619-46C9-9214-1C7D849E2260}" sibTransId="{4ED17637-498C-4185-A0FC-126611C19CAC}"/>
    <dgm:cxn modelId="{D9B5BCAF-8C60-4EB6-B0FC-0796066FD63A}" type="presOf" srcId="{5056AD2E-203D-42A8-B70C-EB230E3828E7}" destId="{0E2206E5-0AAD-405E-9124-E02628549E05}" srcOrd="0" destOrd="0" presId="urn:microsoft.com/office/officeart/2005/8/layout/hProcess7#2"/>
    <dgm:cxn modelId="{5DC61DA9-0C57-48CF-9A0F-84757ED867F4}" srcId="{E8C74296-F367-4598-A249-62938AC78712}" destId="{759C3E71-9AE5-454C-A2AA-8F3EA4DF7F3A}" srcOrd="0" destOrd="0" parTransId="{2AA8A7B8-AC06-4C8B-A3AC-9629445AF70A}" sibTransId="{52D596D9-913A-4E3E-918D-D32DB85A377C}"/>
    <dgm:cxn modelId="{F7231AEA-1480-456D-9E9E-887760E318B3}" type="presOf" srcId="{2FECF7C8-9D7B-4DE9-A666-C78CD67461B9}" destId="{0F6473E3-9B1A-4144-A681-C57E40B9C519}" srcOrd="0" destOrd="0" presId="urn:microsoft.com/office/officeart/2005/8/layout/hProcess7#2"/>
    <dgm:cxn modelId="{BED27E41-404D-4114-9489-EC0454F7145E}" srcId="{E8C74296-F367-4598-A249-62938AC78712}" destId="{DFD1C038-C9C8-436C-95CF-7A9C32CA6994}" srcOrd="2" destOrd="0" parTransId="{7333E702-CEFE-49A9-A52D-F10E51CDE58C}" sibTransId="{929C95A3-7999-4264-8BC3-8DEC7CE0AE91}"/>
    <dgm:cxn modelId="{967BEDD8-D983-4084-8B3B-827651EE6059}" type="presOf" srcId="{5056AD2E-203D-42A8-B70C-EB230E3828E7}" destId="{23A67C31-57CA-414E-9F9C-0F569278A64C}" srcOrd="1" destOrd="0" presId="urn:microsoft.com/office/officeart/2005/8/layout/hProcess7#2"/>
    <dgm:cxn modelId="{A6369B31-E8A3-4B43-A831-9AC2A64021A0}" srcId="{DFD1C038-C9C8-436C-95CF-7A9C32CA6994}" destId="{D808D75D-2D09-4B5D-BE96-1B4A77B1F976}" srcOrd="0" destOrd="0" parTransId="{33B66DAD-825F-4B0D-AC9C-65899EED77BF}" sibTransId="{C759E883-CED8-4DA1-AD7D-FB0D6BDD235D}"/>
    <dgm:cxn modelId="{147A62BE-8B5C-48D9-A254-94E7C1CD29CC}" type="presOf" srcId="{E8C74296-F367-4598-A249-62938AC78712}" destId="{6A8CECD6-488D-4E85-AC1F-8FACEAC8D0ED}" srcOrd="0" destOrd="0" presId="urn:microsoft.com/office/officeart/2005/8/layout/hProcess7#2"/>
    <dgm:cxn modelId="{5B5034A5-D3C6-4F5C-A94F-4A0774A225EB}" srcId="{E8C74296-F367-4598-A249-62938AC78712}" destId="{5056AD2E-203D-42A8-B70C-EB230E3828E7}" srcOrd="1" destOrd="0" parTransId="{4EB3A09E-66FD-49F0-A1C0-B6ED5561C021}" sibTransId="{AF5912E7-F273-4B05-88C6-5BD423287317}"/>
    <dgm:cxn modelId="{40A17A30-0BFD-43CB-8C76-98B3C528FF28}" type="presOf" srcId="{D5A9B554-AA1C-403F-9C70-8657854C940D}" destId="{776F2984-C35B-4695-9204-D9305172B1A5}" srcOrd="0" destOrd="0" presId="urn:microsoft.com/office/officeart/2005/8/layout/hProcess7#2"/>
    <dgm:cxn modelId="{DF0D3C32-8856-483E-B7E3-F984C78E0C2C}" srcId="{759C3E71-9AE5-454C-A2AA-8F3EA4DF7F3A}" destId="{D5A9B554-AA1C-403F-9C70-8657854C940D}" srcOrd="0" destOrd="0" parTransId="{87F34826-446B-4BBD-B11C-6E29720A36C7}" sibTransId="{935E7921-C1E4-4AC2-BBCA-05FF55A9E0BE}"/>
    <dgm:cxn modelId="{55520F39-7C58-4429-BC80-EFA0169541D1}" type="presOf" srcId="{DFD1C038-C9C8-436C-95CF-7A9C32CA6994}" destId="{53650AD9-DE39-4F56-8F6B-6A9EA9E91DFB}" srcOrd="0" destOrd="0" presId="urn:microsoft.com/office/officeart/2005/8/layout/hProcess7#2"/>
    <dgm:cxn modelId="{C9C8CA83-5E09-46E9-B099-F82F11F301F7}" type="presOf" srcId="{DFD1C038-C9C8-436C-95CF-7A9C32CA6994}" destId="{566E7F9C-EF08-4D6F-839C-CC21C0F72C84}" srcOrd="1" destOrd="0" presId="urn:microsoft.com/office/officeart/2005/8/layout/hProcess7#2"/>
    <dgm:cxn modelId="{C664A42E-0AFC-4B96-A0E4-D42C9E93CBF5}" type="presOf" srcId="{759C3E71-9AE5-454C-A2AA-8F3EA4DF7F3A}" destId="{8716D448-2464-4A1C-A895-C477D112F0D1}" srcOrd="1" destOrd="0" presId="urn:microsoft.com/office/officeart/2005/8/layout/hProcess7#2"/>
    <dgm:cxn modelId="{96BE10B6-60B6-419C-A5B0-1B7D5227CDF1}" type="presParOf" srcId="{6A8CECD6-488D-4E85-AC1F-8FACEAC8D0ED}" destId="{EC6182C7-C63E-44FB-B8BD-E914939CC952}" srcOrd="0" destOrd="0" presId="urn:microsoft.com/office/officeart/2005/8/layout/hProcess7#2"/>
    <dgm:cxn modelId="{D23F3F8A-5FB0-47DF-8D90-B6D220A77284}" type="presParOf" srcId="{EC6182C7-C63E-44FB-B8BD-E914939CC952}" destId="{8089AD5A-EBD2-4108-9724-F9BB490AE8E8}" srcOrd="0" destOrd="0" presId="urn:microsoft.com/office/officeart/2005/8/layout/hProcess7#2"/>
    <dgm:cxn modelId="{E7F44F48-DCC8-4E5D-A3C8-54D5FC212EDC}" type="presParOf" srcId="{EC6182C7-C63E-44FB-B8BD-E914939CC952}" destId="{8716D448-2464-4A1C-A895-C477D112F0D1}" srcOrd="1" destOrd="0" presId="urn:microsoft.com/office/officeart/2005/8/layout/hProcess7#2"/>
    <dgm:cxn modelId="{36701157-1342-4320-BED5-AB1E620DC352}" type="presParOf" srcId="{EC6182C7-C63E-44FB-B8BD-E914939CC952}" destId="{776F2984-C35B-4695-9204-D9305172B1A5}" srcOrd="2" destOrd="0" presId="urn:microsoft.com/office/officeart/2005/8/layout/hProcess7#2"/>
    <dgm:cxn modelId="{527F427A-A0AF-4734-9FFA-8231F0B41F83}" type="presParOf" srcId="{6A8CECD6-488D-4E85-AC1F-8FACEAC8D0ED}" destId="{270FCFBE-D794-4BDA-A193-E3A77B169C5C}" srcOrd="1" destOrd="0" presId="urn:microsoft.com/office/officeart/2005/8/layout/hProcess7#2"/>
    <dgm:cxn modelId="{1F3BB88C-5BD8-45E2-BF80-A3494DF7A807}" type="presParOf" srcId="{6A8CECD6-488D-4E85-AC1F-8FACEAC8D0ED}" destId="{D8633B31-F843-4E14-9EF8-50B0FA302092}" srcOrd="2" destOrd="0" presId="urn:microsoft.com/office/officeart/2005/8/layout/hProcess7#2"/>
    <dgm:cxn modelId="{90EC791A-0507-4077-A303-A535450E7210}" type="presParOf" srcId="{D8633B31-F843-4E14-9EF8-50B0FA302092}" destId="{9CB0B2FC-5C04-4E7B-A57F-200A4F7F7238}" srcOrd="0" destOrd="0" presId="urn:microsoft.com/office/officeart/2005/8/layout/hProcess7#2"/>
    <dgm:cxn modelId="{30DD8A81-0018-4F39-93FC-CB58B736144D}" type="presParOf" srcId="{D8633B31-F843-4E14-9EF8-50B0FA302092}" destId="{57145794-609D-45C0-A794-4E94EF75FEA0}" srcOrd="1" destOrd="0" presId="urn:microsoft.com/office/officeart/2005/8/layout/hProcess7#2"/>
    <dgm:cxn modelId="{EA880F37-D1FD-45DB-AD2C-87BD57213B28}" type="presParOf" srcId="{D8633B31-F843-4E14-9EF8-50B0FA302092}" destId="{AD6FF583-05D4-4878-8F30-0842FA26960F}" srcOrd="2" destOrd="0" presId="urn:microsoft.com/office/officeart/2005/8/layout/hProcess7#2"/>
    <dgm:cxn modelId="{1D436FDF-8BB9-4375-B432-913D94A66E92}" type="presParOf" srcId="{6A8CECD6-488D-4E85-AC1F-8FACEAC8D0ED}" destId="{C326DD80-B74E-42C3-87DB-6014FBABCCAB}" srcOrd="3" destOrd="0" presId="urn:microsoft.com/office/officeart/2005/8/layout/hProcess7#2"/>
    <dgm:cxn modelId="{61CCFF65-DB52-4B0B-BE3B-660011EC3FC4}" type="presParOf" srcId="{6A8CECD6-488D-4E85-AC1F-8FACEAC8D0ED}" destId="{FE1356F6-C69A-4210-878B-DCF5EB0672CC}" srcOrd="4" destOrd="0" presId="urn:microsoft.com/office/officeart/2005/8/layout/hProcess7#2"/>
    <dgm:cxn modelId="{D0DB635E-CE57-49B0-8D08-12C1EF2870D4}" type="presParOf" srcId="{FE1356F6-C69A-4210-878B-DCF5EB0672CC}" destId="{0E2206E5-0AAD-405E-9124-E02628549E05}" srcOrd="0" destOrd="0" presId="urn:microsoft.com/office/officeart/2005/8/layout/hProcess7#2"/>
    <dgm:cxn modelId="{A4208EA7-DE4A-479C-9F22-D1C195D9F2F9}" type="presParOf" srcId="{FE1356F6-C69A-4210-878B-DCF5EB0672CC}" destId="{23A67C31-57CA-414E-9F9C-0F569278A64C}" srcOrd="1" destOrd="0" presId="urn:microsoft.com/office/officeart/2005/8/layout/hProcess7#2"/>
    <dgm:cxn modelId="{20B243F7-1D97-4778-B755-48B6F23FB820}" type="presParOf" srcId="{FE1356F6-C69A-4210-878B-DCF5EB0672CC}" destId="{0F6473E3-9B1A-4144-A681-C57E40B9C519}" srcOrd="2" destOrd="0" presId="urn:microsoft.com/office/officeart/2005/8/layout/hProcess7#2"/>
    <dgm:cxn modelId="{EE902821-C50B-4454-B433-BFC94F213538}" type="presParOf" srcId="{6A8CECD6-488D-4E85-AC1F-8FACEAC8D0ED}" destId="{07C74B83-06D4-478D-A133-53657B0BDAED}" srcOrd="5" destOrd="0" presId="urn:microsoft.com/office/officeart/2005/8/layout/hProcess7#2"/>
    <dgm:cxn modelId="{38E677A4-A584-4A06-9933-6C260520E2E9}" type="presParOf" srcId="{6A8CECD6-488D-4E85-AC1F-8FACEAC8D0ED}" destId="{977FB578-6F57-4067-A952-0A98A55D73DF}" srcOrd="6" destOrd="0" presId="urn:microsoft.com/office/officeart/2005/8/layout/hProcess7#2"/>
    <dgm:cxn modelId="{E68070B4-7DC3-4A5B-9F6F-072A2B59DAEA}" type="presParOf" srcId="{977FB578-6F57-4067-A952-0A98A55D73DF}" destId="{EE3DA7FE-180F-4AD3-B385-9E9DC5F8E21B}" srcOrd="0" destOrd="0" presId="urn:microsoft.com/office/officeart/2005/8/layout/hProcess7#2"/>
    <dgm:cxn modelId="{36C49712-B58B-4BD0-BF88-41B0D8C049AD}" type="presParOf" srcId="{977FB578-6F57-4067-A952-0A98A55D73DF}" destId="{4AD538C7-920D-4FD0-9E4A-080750B795A7}" srcOrd="1" destOrd="0" presId="urn:microsoft.com/office/officeart/2005/8/layout/hProcess7#2"/>
    <dgm:cxn modelId="{1BCAB361-3EF1-49AF-9655-B2C1A82B72B2}" type="presParOf" srcId="{977FB578-6F57-4067-A952-0A98A55D73DF}" destId="{8E68EBCE-3162-4E31-927C-D8A28CDCBA23}" srcOrd="2" destOrd="0" presId="urn:microsoft.com/office/officeart/2005/8/layout/hProcess7#2"/>
    <dgm:cxn modelId="{19B3918B-A001-4CEA-A083-79FB5A0C9D00}" type="presParOf" srcId="{6A8CECD6-488D-4E85-AC1F-8FACEAC8D0ED}" destId="{F556F86D-C364-4A63-91F7-DB99D6BA10DC}" srcOrd="7" destOrd="0" presId="urn:microsoft.com/office/officeart/2005/8/layout/hProcess7#2"/>
    <dgm:cxn modelId="{C054A8D6-55D4-4900-9006-24872FEE38A0}" type="presParOf" srcId="{6A8CECD6-488D-4E85-AC1F-8FACEAC8D0ED}" destId="{6DA6071D-2ADA-4334-90D6-D437CD1C1415}" srcOrd="8" destOrd="0" presId="urn:microsoft.com/office/officeart/2005/8/layout/hProcess7#2"/>
    <dgm:cxn modelId="{F611F099-288A-4B05-8830-010915CA87EC}" type="presParOf" srcId="{6DA6071D-2ADA-4334-90D6-D437CD1C1415}" destId="{53650AD9-DE39-4F56-8F6B-6A9EA9E91DFB}" srcOrd="0" destOrd="0" presId="urn:microsoft.com/office/officeart/2005/8/layout/hProcess7#2"/>
    <dgm:cxn modelId="{FC17F235-8CEC-490D-A734-A018A7BC8D9E}" type="presParOf" srcId="{6DA6071D-2ADA-4334-90D6-D437CD1C1415}" destId="{566E7F9C-EF08-4D6F-839C-CC21C0F72C84}" srcOrd="1" destOrd="0" presId="urn:microsoft.com/office/officeart/2005/8/layout/hProcess7#2"/>
    <dgm:cxn modelId="{BCDB9820-4A6E-4226-882E-FC64D59E2191}" type="presParOf" srcId="{6DA6071D-2ADA-4334-90D6-D437CD1C1415}" destId="{E9CA4722-4437-4620-BB95-F557ED16283A}" srcOrd="2" destOrd="0" presId="urn:microsoft.com/office/officeart/2005/8/layout/hProcess7#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284BF6-B9D5-4934-9B92-5DDD28A6D20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da-DK"/>
        </a:p>
      </dgm:t>
    </dgm:pt>
    <dgm:pt modelId="{E486BCC5-CA71-4902-9F1A-8AFB928E6FAA}">
      <dgm:prSet phldrT="[Tekst]" custT="1"/>
      <dgm:spPr/>
      <dgm:t>
        <a:bodyPr/>
        <a:lstStyle/>
        <a:p>
          <a:r>
            <a:rPr lang="da-DK" sz="3000" dirty="0" smtClean="0"/>
            <a:t>Hovedaftale (DA/LO)</a:t>
          </a:r>
          <a:endParaRPr lang="da-DK" sz="3000" dirty="0"/>
        </a:p>
      </dgm:t>
    </dgm:pt>
    <dgm:pt modelId="{5315B591-4CD9-4966-BF99-9FF4547178DC}" type="parTrans" cxnId="{C530DD5D-8C2F-433B-A673-CDDE0128EE51}">
      <dgm:prSet/>
      <dgm:spPr/>
      <dgm:t>
        <a:bodyPr/>
        <a:lstStyle/>
        <a:p>
          <a:endParaRPr lang="da-DK"/>
        </a:p>
      </dgm:t>
    </dgm:pt>
    <dgm:pt modelId="{E8FE16DD-0808-4ED5-9206-96F4C4A92B9A}" type="sibTrans" cxnId="{C530DD5D-8C2F-433B-A673-CDDE0128EE51}">
      <dgm:prSet/>
      <dgm:spPr/>
      <dgm:t>
        <a:bodyPr/>
        <a:lstStyle/>
        <a:p>
          <a:endParaRPr lang="da-DK"/>
        </a:p>
      </dgm:t>
    </dgm:pt>
    <dgm:pt modelId="{3089C8DF-E8EB-46FB-A11A-533072EC22D1}">
      <dgm:prSet phldrT="[Tekst]" custT="1"/>
      <dgm:spPr/>
      <dgm:t>
        <a:bodyPr/>
        <a:lstStyle/>
        <a:p>
          <a:r>
            <a:rPr lang="da-DK" sz="2800" dirty="0" smtClean="0">
              <a:solidFill>
                <a:schemeClr val="bg2">
                  <a:lumMod val="25000"/>
                </a:schemeClr>
              </a:solidFill>
              <a:hlinkClick xmlns:r="http://schemas.openxmlformats.org/officeDocument/2006/relationships" r:id="rId1"/>
            </a:rPr>
            <a:t>Industriens Funktionæroverenskomst </a:t>
          </a:r>
          <a:r>
            <a:rPr lang="da-DK" sz="2800" dirty="0" smtClean="0"/>
            <a:t>(</a:t>
          </a:r>
          <a:r>
            <a:rPr lang="da-DK" sz="2800" dirty="0" err="1" smtClean="0"/>
            <a:t>DI/CO-Industri</a:t>
          </a:r>
          <a:r>
            <a:rPr lang="da-DK" sz="2800" dirty="0" smtClean="0"/>
            <a:t>)</a:t>
          </a:r>
          <a:endParaRPr lang="da-DK" sz="2800" dirty="0"/>
        </a:p>
      </dgm:t>
    </dgm:pt>
    <dgm:pt modelId="{CEF19C55-4694-4DD6-B96F-F413671F3895}" type="parTrans" cxnId="{C0860B04-4664-445D-81F6-60C00EDF8008}">
      <dgm:prSet/>
      <dgm:spPr/>
      <dgm:t>
        <a:bodyPr/>
        <a:lstStyle/>
        <a:p>
          <a:endParaRPr lang="da-DK"/>
        </a:p>
      </dgm:t>
    </dgm:pt>
    <dgm:pt modelId="{227604CE-BCEF-4534-9C0B-85A0F22F37C5}" type="sibTrans" cxnId="{C0860B04-4664-445D-81F6-60C00EDF8008}">
      <dgm:prSet/>
      <dgm:spPr/>
      <dgm:t>
        <a:bodyPr/>
        <a:lstStyle/>
        <a:p>
          <a:endParaRPr lang="da-DK"/>
        </a:p>
      </dgm:t>
    </dgm:pt>
    <dgm:pt modelId="{A3137106-251B-4508-8181-5756D1F0E4C6}">
      <dgm:prSet phldrT="[Tekst]" custT="1"/>
      <dgm:spPr/>
      <dgm:t>
        <a:bodyPr/>
        <a:lstStyle/>
        <a:p>
          <a:r>
            <a:rPr lang="da-DK" sz="2800" dirty="0" smtClean="0"/>
            <a:t>Protokollater om barselsfond, afskedigelse mv.  </a:t>
          </a:r>
          <a:endParaRPr lang="da-DK" sz="2800" dirty="0"/>
        </a:p>
      </dgm:t>
    </dgm:pt>
    <dgm:pt modelId="{119ADC09-8AFE-48A9-89DD-14340339C7C4}" type="parTrans" cxnId="{AA2925DF-1D2F-45A0-A1C3-5AD540576E91}">
      <dgm:prSet/>
      <dgm:spPr/>
      <dgm:t>
        <a:bodyPr/>
        <a:lstStyle/>
        <a:p>
          <a:endParaRPr lang="da-DK"/>
        </a:p>
      </dgm:t>
    </dgm:pt>
    <dgm:pt modelId="{44B917BF-64EE-4BCC-A087-D51D835EED1E}" type="sibTrans" cxnId="{AA2925DF-1D2F-45A0-A1C3-5AD540576E91}">
      <dgm:prSet/>
      <dgm:spPr/>
      <dgm:t>
        <a:bodyPr/>
        <a:lstStyle/>
        <a:p>
          <a:endParaRPr lang="da-DK"/>
        </a:p>
      </dgm:t>
    </dgm:pt>
    <dgm:pt modelId="{9842D35F-16BE-4413-B6C4-AD5CC519D99B}">
      <dgm:prSet phldrT="[Tekst]" custT="1"/>
      <dgm:spPr/>
      <dgm:t>
        <a:bodyPr/>
        <a:lstStyle/>
        <a:p>
          <a:r>
            <a:rPr lang="da-DK" sz="2800" dirty="0" smtClean="0"/>
            <a:t>Lokalaftaler på arbejdspladsen om f.eks. løn </a:t>
          </a:r>
          <a:endParaRPr lang="da-DK" sz="2800" dirty="0"/>
        </a:p>
      </dgm:t>
    </dgm:pt>
    <dgm:pt modelId="{72671E09-41D5-42B3-A75A-99CC50900CBF}" type="parTrans" cxnId="{7CF37929-7B5F-4238-A5D4-ED1893921FF2}">
      <dgm:prSet/>
      <dgm:spPr/>
      <dgm:t>
        <a:bodyPr/>
        <a:lstStyle/>
        <a:p>
          <a:endParaRPr lang="da-DK"/>
        </a:p>
      </dgm:t>
    </dgm:pt>
    <dgm:pt modelId="{B03FA07B-AD89-4AA3-9696-ACCAE72D0710}" type="sibTrans" cxnId="{7CF37929-7B5F-4238-A5D4-ED1893921FF2}">
      <dgm:prSet/>
      <dgm:spPr/>
      <dgm:t>
        <a:bodyPr/>
        <a:lstStyle/>
        <a:p>
          <a:endParaRPr lang="da-DK"/>
        </a:p>
      </dgm:t>
    </dgm:pt>
    <dgm:pt modelId="{1C00E431-1BE9-421D-A659-01F31FDC7473}" type="pres">
      <dgm:prSet presAssocID="{26284BF6-B9D5-4934-9B92-5DDD28A6D205}" presName="hierChild1" presStyleCnt="0">
        <dgm:presLayoutVars>
          <dgm:chPref val="1"/>
          <dgm:dir/>
          <dgm:animOne val="branch"/>
          <dgm:animLvl val="lvl"/>
          <dgm:resizeHandles/>
        </dgm:presLayoutVars>
      </dgm:prSet>
      <dgm:spPr/>
      <dgm:t>
        <a:bodyPr/>
        <a:lstStyle/>
        <a:p>
          <a:endParaRPr lang="da-DK"/>
        </a:p>
      </dgm:t>
    </dgm:pt>
    <dgm:pt modelId="{2A2ED629-37CE-400E-8085-ECEF5FE72779}" type="pres">
      <dgm:prSet presAssocID="{E486BCC5-CA71-4902-9F1A-8AFB928E6FAA}" presName="hierRoot1" presStyleCnt="0"/>
      <dgm:spPr/>
    </dgm:pt>
    <dgm:pt modelId="{EA986FEE-6E5E-4E88-8252-0294A8FCF39E}" type="pres">
      <dgm:prSet presAssocID="{E486BCC5-CA71-4902-9F1A-8AFB928E6FAA}" presName="composite" presStyleCnt="0"/>
      <dgm:spPr/>
    </dgm:pt>
    <dgm:pt modelId="{2DEE619D-C347-40D3-8C97-2CC226D0AA29}" type="pres">
      <dgm:prSet presAssocID="{E486BCC5-CA71-4902-9F1A-8AFB928E6FAA}" presName="background" presStyleLbl="node0" presStyleIdx="0" presStyleCnt="1"/>
      <dgm:spPr/>
      <dgm:t>
        <a:bodyPr/>
        <a:lstStyle/>
        <a:p>
          <a:endParaRPr lang="da-DK"/>
        </a:p>
      </dgm:t>
    </dgm:pt>
    <dgm:pt modelId="{297A4DDF-C614-4637-BC91-976EB0BAB33F}" type="pres">
      <dgm:prSet presAssocID="{E486BCC5-CA71-4902-9F1A-8AFB928E6FAA}" presName="text" presStyleLbl="fgAcc0" presStyleIdx="0" presStyleCnt="1" custScaleX="384160" custLinFactNeighborX="-11474" custLinFactNeighborY="-12606">
        <dgm:presLayoutVars>
          <dgm:chPref val="3"/>
        </dgm:presLayoutVars>
      </dgm:prSet>
      <dgm:spPr/>
      <dgm:t>
        <a:bodyPr/>
        <a:lstStyle/>
        <a:p>
          <a:endParaRPr lang="da-DK"/>
        </a:p>
      </dgm:t>
    </dgm:pt>
    <dgm:pt modelId="{42716A8E-CF5E-44B8-BD23-3ABDB94963A4}" type="pres">
      <dgm:prSet presAssocID="{E486BCC5-CA71-4902-9F1A-8AFB928E6FAA}" presName="hierChild2" presStyleCnt="0"/>
      <dgm:spPr/>
    </dgm:pt>
    <dgm:pt modelId="{7387DB41-E389-48D5-ACCD-8FF7EBB74364}" type="pres">
      <dgm:prSet presAssocID="{CEF19C55-4694-4DD6-B96F-F413671F3895}" presName="Name10" presStyleLbl="parChTrans1D2" presStyleIdx="0" presStyleCnt="1"/>
      <dgm:spPr/>
      <dgm:t>
        <a:bodyPr/>
        <a:lstStyle/>
        <a:p>
          <a:endParaRPr lang="da-DK"/>
        </a:p>
      </dgm:t>
    </dgm:pt>
    <dgm:pt modelId="{68EABA34-B4C0-49F6-A60D-3DCED3C3EB77}" type="pres">
      <dgm:prSet presAssocID="{3089C8DF-E8EB-46FB-A11A-533072EC22D1}" presName="hierRoot2" presStyleCnt="0"/>
      <dgm:spPr/>
    </dgm:pt>
    <dgm:pt modelId="{BE96B8C4-F382-40D5-8B9D-8E1A6A78F68B}" type="pres">
      <dgm:prSet presAssocID="{3089C8DF-E8EB-46FB-A11A-533072EC22D1}" presName="composite2" presStyleCnt="0"/>
      <dgm:spPr/>
    </dgm:pt>
    <dgm:pt modelId="{ED04F5C1-CAF6-472B-A56F-110CB4510F6A}" type="pres">
      <dgm:prSet presAssocID="{3089C8DF-E8EB-46FB-A11A-533072EC22D1}" presName="background2" presStyleLbl="node2" presStyleIdx="0" presStyleCnt="1"/>
      <dgm:spPr/>
    </dgm:pt>
    <dgm:pt modelId="{0E86EE8D-3F4C-4D90-A188-B185426D0313}" type="pres">
      <dgm:prSet presAssocID="{3089C8DF-E8EB-46FB-A11A-533072EC22D1}" presName="text2" presStyleLbl="fgAcc2" presStyleIdx="0" presStyleCnt="1" custScaleX="249507" custLinFactNeighborX="-13056" custLinFactNeighborY="-20361">
        <dgm:presLayoutVars>
          <dgm:chPref val="3"/>
        </dgm:presLayoutVars>
      </dgm:prSet>
      <dgm:spPr/>
      <dgm:t>
        <a:bodyPr/>
        <a:lstStyle/>
        <a:p>
          <a:endParaRPr lang="da-DK"/>
        </a:p>
      </dgm:t>
    </dgm:pt>
    <dgm:pt modelId="{9C0537C9-AE1D-40C9-8C86-BBA7951E0D54}" type="pres">
      <dgm:prSet presAssocID="{3089C8DF-E8EB-46FB-A11A-533072EC22D1}" presName="hierChild3" presStyleCnt="0"/>
      <dgm:spPr/>
    </dgm:pt>
    <dgm:pt modelId="{8747EB39-DFCF-4176-8C73-97DDD0428A9D}" type="pres">
      <dgm:prSet presAssocID="{119ADC09-8AFE-48A9-89DD-14340339C7C4}" presName="Name17" presStyleLbl="parChTrans1D3" presStyleIdx="0" presStyleCnt="2"/>
      <dgm:spPr/>
      <dgm:t>
        <a:bodyPr/>
        <a:lstStyle/>
        <a:p>
          <a:endParaRPr lang="da-DK"/>
        </a:p>
      </dgm:t>
    </dgm:pt>
    <dgm:pt modelId="{97092881-AE6B-497E-8C97-1571418F488D}" type="pres">
      <dgm:prSet presAssocID="{A3137106-251B-4508-8181-5756D1F0E4C6}" presName="hierRoot3" presStyleCnt="0"/>
      <dgm:spPr/>
    </dgm:pt>
    <dgm:pt modelId="{554FBDBB-ED7A-4ECF-AFE1-61FEEEFE9B61}" type="pres">
      <dgm:prSet presAssocID="{A3137106-251B-4508-8181-5756D1F0E4C6}" presName="composite3" presStyleCnt="0"/>
      <dgm:spPr/>
    </dgm:pt>
    <dgm:pt modelId="{B7F6A81A-08DA-424E-9C20-0C5A873CE977}" type="pres">
      <dgm:prSet presAssocID="{A3137106-251B-4508-8181-5756D1F0E4C6}" presName="background3" presStyleLbl="node3" presStyleIdx="0" presStyleCnt="2"/>
      <dgm:spPr/>
    </dgm:pt>
    <dgm:pt modelId="{DB24BAC8-ACEB-483A-A616-90CFCD8151E1}" type="pres">
      <dgm:prSet presAssocID="{A3137106-251B-4508-8181-5756D1F0E4C6}" presName="text3" presStyleLbl="fgAcc3" presStyleIdx="0" presStyleCnt="2" custScaleX="193988">
        <dgm:presLayoutVars>
          <dgm:chPref val="3"/>
        </dgm:presLayoutVars>
      </dgm:prSet>
      <dgm:spPr/>
      <dgm:t>
        <a:bodyPr/>
        <a:lstStyle/>
        <a:p>
          <a:endParaRPr lang="da-DK"/>
        </a:p>
      </dgm:t>
    </dgm:pt>
    <dgm:pt modelId="{E1393529-722F-465F-8E5F-941F6C97281C}" type="pres">
      <dgm:prSet presAssocID="{A3137106-251B-4508-8181-5756D1F0E4C6}" presName="hierChild4" presStyleCnt="0"/>
      <dgm:spPr/>
    </dgm:pt>
    <dgm:pt modelId="{257032F8-44AA-48A4-BA02-01D278FD4EB6}" type="pres">
      <dgm:prSet presAssocID="{72671E09-41D5-42B3-A75A-99CC50900CBF}" presName="Name17" presStyleLbl="parChTrans1D3" presStyleIdx="1" presStyleCnt="2"/>
      <dgm:spPr/>
      <dgm:t>
        <a:bodyPr/>
        <a:lstStyle/>
        <a:p>
          <a:endParaRPr lang="da-DK"/>
        </a:p>
      </dgm:t>
    </dgm:pt>
    <dgm:pt modelId="{B9A3652A-636F-4102-BFEC-C0F72F3AA36E}" type="pres">
      <dgm:prSet presAssocID="{9842D35F-16BE-4413-B6C4-AD5CC519D99B}" presName="hierRoot3" presStyleCnt="0"/>
      <dgm:spPr/>
    </dgm:pt>
    <dgm:pt modelId="{AAC0B24F-2D06-4469-BA1C-22EE787D0F37}" type="pres">
      <dgm:prSet presAssocID="{9842D35F-16BE-4413-B6C4-AD5CC519D99B}" presName="composite3" presStyleCnt="0"/>
      <dgm:spPr/>
    </dgm:pt>
    <dgm:pt modelId="{C787E156-0ED3-47D9-BE5C-6B686DBDCEA1}" type="pres">
      <dgm:prSet presAssocID="{9842D35F-16BE-4413-B6C4-AD5CC519D99B}" presName="background3" presStyleLbl="node3" presStyleIdx="1" presStyleCnt="2"/>
      <dgm:spPr/>
    </dgm:pt>
    <dgm:pt modelId="{884C4437-FC27-491D-B694-142840AA9E08}" type="pres">
      <dgm:prSet presAssocID="{9842D35F-16BE-4413-B6C4-AD5CC519D99B}" presName="text3" presStyleLbl="fgAcc3" presStyleIdx="1" presStyleCnt="2" custScaleX="245318">
        <dgm:presLayoutVars>
          <dgm:chPref val="3"/>
        </dgm:presLayoutVars>
      </dgm:prSet>
      <dgm:spPr/>
      <dgm:t>
        <a:bodyPr/>
        <a:lstStyle/>
        <a:p>
          <a:endParaRPr lang="da-DK"/>
        </a:p>
      </dgm:t>
    </dgm:pt>
    <dgm:pt modelId="{BB80F347-B753-46BA-82D9-2D07FA38657C}" type="pres">
      <dgm:prSet presAssocID="{9842D35F-16BE-4413-B6C4-AD5CC519D99B}" presName="hierChild4" presStyleCnt="0"/>
      <dgm:spPr/>
    </dgm:pt>
  </dgm:ptLst>
  <dgm:cxnLst>
    <dgm:cxn modelId="{C0860B04-4664-445D-81F6-60C00EDF8008}" srcId="{E486BCC5-CA71-4902-9F1A-8AFB928E6FAA}" destId="{3089C8DF-E8EB-46FB-A11A-533072EC22D1}" srcOrd="0" destOrd="0" parTransId="{CEF19C55-4694-4DD6-B96F-F413671F3895}" sibTransId="{227604CE-BCEF-4534-9C0B-85A0F22F37C5}"/>
    <dgm:cxn modelId="{48B4BBCB-CBDB-4C4A-809E-889CF4676628}" type="presOf" srcId="{72671E09-41D5-42B3-A75A-99CC50900CBF}" destId="{257032F8-44AA-48A4-BA02-01D278FD4EB6}" srcOrd="0" destOrd="0" presId="urn:microsoft.com/office/officeart/2005/8/layout/hierarchy1"/>
    <dgm:cxn modelId="{3AF03EF9-D476-41DC-803C-44F9F66671B0}" type="presOf" srcId="{119ADC09-8AFE-48A9-89DD-14340339C7C4}" destId="{8747EB39-DFCF-4176-8C73-97DDD0428A9D}" srcOrd="0" destOrd="0" presId="urn:microsoft.com/office/officeart/2005/8/layout/hierarchy1"/>
    <dgm:cxn modelId="{D6068221-7091-4956-96E8-2394A9AA05DB}" type="presOf" srcId="{3089C8DF-E8EB-46FB-A11A-533072EC22D1}" destId="{0E86EE8D-3F4C-4D90-A188-B185426D0313}" srcOrd="0" destOrd="0" presId="urn:microsoft.com/office/officeart/2005/8/layout/hierarchy1"/>
    <dgm:cxn modelId="{5483992D-EB23-4414-B99F-1E770E6931C0}" type="presOf" srcId="{E486BCC5-CA71-4902-9F1A-8AFB928E6FAA}" destId="{297A4DDF-C614-4637-BC91-976EB0BAB33F}" srcOrd="0" destOrd="0" presId="urn:microsoft.com/office/officeart/2005/8/layout/hierarchy1"/>
    <dgm:cxn modelId="{F8B37E7C-1C46-48BD-80D4-6C7856B2AD1E}" type="presOf" srcId="{9842D35F-16BE-4413-B6C4-AD5CC519D99B}" destId="{884C4437-FC27-491D-B694-142840AA9E08}" srcOrd="0" destOrd="0" presId="urn:microsoft.com/office/officeart/2005/8/layout/hierarchy1"/>
    <dgm:cxn modelId="{AA2925DF-1D2F-45A0-A1C3-5AD540576E91}" srcId="{3089C8DF-E8EB-46FB-A11A-533072EC22D1}" destId="{A3137106-251B-4508-8181-5756D1F0E4C6}" srcOrd="0" destOrd="0" parTransId="{119ADC09-8AFE-48A9-89DD-14340339C7C4}" sibTransId="{44B917BF-64EE-4BCC-A087-D51D835EED1E}"/>
    <dgm:cxn modelId="{C530DD5D-8C2F-433B-A673-CDDE0128EE51}" srcId="{26284BF6-B9D5-4934-9B92-5DDD28A6D205}" destId="{E486BCC5-CA71-4902-9F1A-8AFB928E6FAA}" srcOrd="0" destOrd="0" parTransId="{5315B591-4CD9-4966-BF99-9FF4547178DC}" sibTransId="{E8FE16DD-0808-4ED5-9206-96F4C4A92B9A}"/>
    <dgm:cxn modelId="{4222E08C-FC7B-4E58-951F-BDA747E785E4}" type="presOf" srcId="{26284BF6-B9D5-4934-9B92-5DDD28A6D205}" destId="{1C00E431-1BE9-421D-A659-01F31FDC7473}" srcOrd="0" destOrd="0" presId="urn:microsoft.com/office/officeart/2005/8/layout/hierarchy1"/>
    <dgm:cxn modelId="{F2969D5D-4EDD-4BA0-A74B-7B3603C97CF4}" type="presOf" srcId="{CEF19C55-4694-4DD6-B96F-F413671F3895}" destId="{7387DB41-E389-48D5-ACCD-8FF7EBB74364}" srcOrd="0" destOrd="0" presId="urn:microsoft.com/office/officeart/2005/8/layout/hierarchy1"/>
    <dgm:cxn modelId="{FECE30B3-CFEF-4E70-AC33-22E88AF35F6E}" type="presOf" srcId="{A3137106-251B-4508-8181-5756D1F0E4C6}" destId="{DB24BAC8-ACEB-483A-A616-90CFCD8151E1}" srcOrd="0" destOrd="0" presId="urn:microsoft.com/office/officeart/2005/8/layout/hierarchy1"/>
    <dgm:cxn modelId="{7CF37929-7B5F-4238-A5D4-ED1893921FF2}" srcId="{3089C8DF-E8EB-46FB-A11A-533072EC22D1}" destId="{9842D35F-16BE-4413-B6C4-AD5CC519D99B}" srcOrd="1" destOrd="0" parTransId="{72671E09-41D5-42B3-A75A-99CC50900CBF}" sibTransId="{B03FA07B-AD89-4AA3-9696-ACCAE72D0710}"/>
    <dgm:cxn modelId="{1D033CF1-95D3-4789-9DBF-7755DAEEE319}" type="presParOf" srcId="{1C00E431-1BE9-421D-A659-01F31FDC7473}" destId="{2A2ED629-37CE-400E-8085-ECEF5FE72779}" srcOrd="0" destOrd="0" presId="urn:microsoft.com/office/officeart/2005/8/layout/hierarchy1"/>
    <dgm:cxn modelId="{F90C1BAE-756F-4545-850A-0B1550F16B9E}" type="presParOf" srcId="{2A2ED629-37CE-400E-8085-ECEF5FE72779}" destId="{EA986FEE-6E5E-4E88-8252-0294A8FCF39E}" srcOrd="0" destOrd="0" presId="urn:microsoft.com/office/officeart/2005/8/layout/hierarchy1"/>
    <dgm:cxn modelId="{42E3EDE1-228A-40FE-9ABF-E197836CC48B}" type="presParOf" srcId="{EA986FEE-6E5E-4E88-8252-0294A8FCF39E}" destId="{2DEE619D-C347-40D3-8C97-2CC226D0AA29}" srcOrd="0" destOrd="0" presId="urn:microsoft.com/office/officeart/2005/8/layout/hierarchy1"/>
    <dgm:cxn modelId="{E0A8B5DB-3EEA-4095-A981-B8E0633E409E}" type="presParOf" srcId="{EA986FEE-6E5E-4E88-8252-0294A8FCF39E}" destId="{297A4DDF-C614-4637-BC91-976EB0BAB33F}" srcOrd="1" destOrd="0" presId="urn:microsoft.com/office/officeart/2005/8/layout/hierarchy1"/>
    <dgm:cxn modelId="{49C5A7F9-3B69-4ECE-90B1-D2AD3D747B56}" type="presParOf" srcId="{2A2ED629-37CE-400E-8085-ECEF5FE72779}" destId="{42716A8E-CF5E-44B8-BD23-3ABDB94963A4}" srcOrd="1" destOrd="0" presId="urn:microsoft.com/office/officeart/2005/8/layout/hierarchy1"/>
    <dgm:cxn modelId="{2FF99C7F-25CD-4C79-8682-919C689F9FE6}" type="presParOf" srcId="{42716A8E-CF5E-44B8-BD23-3ABDB94963A4}" destId="{7387DB41-E389-48D5-ACCD-8FF7EBB74364}" srcOrd="0" destOrd="0" presId="urn:microsoft.com/office/officeart/2005/8/layout/hierarchy1"/>
    <dgm:cxn modelId="{1E2E72FF-65F5-4611-8781-C89F25E26188}" type="presParOf" srcId="{42716A8E-CF5E-44B8-BD23-3ABDB94963A4}" destId="{68EABA34-B4C0-49F6-A60D-3DCED3C3EB77}" srcOrd="1" destOrd="0" presId="urn:microsoft.com/office/officeart/2005/8/layout/hierarchy1"/>
    <dgm:cxn modelId="{BA4E7B2F-A6DF-4C1B-ADD0-3BD9B8F23997}" type="presParOf" srcId="{68EABA34-B4C0-49F6-A60D-3DCED3C3EB77}" destId="{BE96B8C4-F382-40D5-8B9D-8E1A6A78F68B}" srcOrd="0" destOrd="0" presId="urn:microsoft.com/office/officeart/2005/8/layout/hierarchy1"/>
    <dgm:cxn modelId="{E2D3A407-7316-4724-9C62-3444E5C76358}" type="presParOf" srcId="{BE96B8C4-F382-40D5-8B9D-8E1A6A78F68B}" destId="{ED04F5C1-CAF6-472B-A56F-110CB4510F6A}" srcOrd="0" destOrd="0" presId="urn:microsoft.com/office/officeart/2005/8/layout/hierarchy1"/>
    <dgm:cxn modelId="{5F5F5D62-47B1-4F74-86FB-CC711005899F}" type="presParOf" srcId="{BE96B8C4-F382-40D5-8B9D-8E1A6A78F68B}" destId="{0E86EE8D-3F4C-4D90-A188-B185426D0313}" srcOrd="1" destOrd="0" presId="urn:microsoft.com/office/officeart/2005/8/layout/hierarchy1"/>
    <dgm:cxn modelId="{E446196F-E87E-403F-9F37-DCF626BE9176}" type="presParOf" srcId="{68EABA34-B4C0-49F6-A60D-3DCED3C3EB77}" destId="{9C0537C9-AE1D-40C9-8C86-BBA7951E0D54}" srcOrd="1" destOrd="0" presId="urn:microsoft.com/office/officeart/2005/8/layout/hierarchy1"/>
    <dgm:cxn modelId="{9551AD1C-8DBA-4EC9-86D2-D58D93E84091}" type="presParOf" srcId="{9C0537C9-AE1D-40C9-8C86-BBA7951E0D54}" destId="{8747EB39-DFCF-4176-8C73-97DDD0428A9D}" srcOrd="0" destOrd="0" presId="urn:microsoft.com/office/officeart/2005/8/layout/hierarchy1"/>
    <dgm:cxn modelId="{CD23D63A-AA47-4904-8373-BCAB0074FE94}" type="presParOf" srcId="{9C0537C9-AE1D-40C9-8C86-BBA7951E0D54}" destId="{97092881-AE6B-497E-8C97-1571418F488D}" srcOrd="1" destOrd="0" presId="urn:microsoft.com/office/officeart/2005/8/layout/hierarchy1"/>
    <dgm:cxn modelId="{165B98B3-28DE-4C9E-BDA5-14BA73035C53}" type="presParOf" srcId="{97092881-AE6B-497E-8C97-1571418F488D}" destId="{554FBDBB-ED7A-4ECF-AFE1-61FEEEFE9B61}" srcOrd="0" destOrd="0" presId="urn:microsoft.com/office/officeart/2005/8/layout/hierarchy1"/>
    <dgm:cxn modelId="{98BF0F1D-8C87-45D3-BA9A-08BC8163C590}" type="presParOf" srcId="{554FBDBB-ED7A-4ECF-AFE1-61FEEEFE9B61}" destId="{B7F6A81A-08DA-424E-9C20-0C5A873CE977}" srcOrd="0" destOrd="0" presId="urn:microsoft.com/office/officeart/2005/8/layout/hierarchy1"/>
    <dgm:cxn modelId="{BEE27857-F424-46EA-8655-07981220E66C}" type="presParOf" srcId="{554FBDBB-ED7A-4ECF-AFE1-61FEEEFE9B61}" destId="{DB24BAC8-ACEB-483A-A616-90CFCD8151E1}" srcOrd="1" destOrd="0" presId="urn:microsoft.com/office/officeart/2005/8/layout/hierarchy1"/>
    <dgm:cxn modelId="{1DD95B74-92F4-44CA-98F2-FFCB85130CE7}" type="presParOf" srcId="{97092881-AE6B-497E-8C97-1571418F488D}" destId="{E1393529-722F-465F-8E5F-941F6C97281C}" srcOrd="1" destOrd="0" presId="urn:microsoft.com/office/officeart/2005/8/layout/hierarchy1"/>
    <dgm:cxn modelId="{7CD45537-F630-4463-9CF8-5FEE33DC639F}" type="presParOf" srcId="{9C0537C9-AE1D-40C9-8C86-BBA7951E0D54}" destId="{257032F8-44AA-48A4-BA02-01D278FD4EB6}" srcOrd="2" destOrd="0" presId="urn:microsoft.com/office/officeart/2005/8/layout/hierarchy1"/>
    <dgm:cxn modelId="{782D5D40-DA0D-4573-87B3-B5E9A01AFC8F}" type="presParOf" srcId="{9C0537C9-AE1D-40C9-8C86-BBA7951E0D54}" destId="{B9A3652A-636F-4102-BFEC-C0F72F3AA36E}" srcOrd="3" destOrd="0" presId="urn:microsoft.com/office/officeart/2005/8/layout/hierarchy1"/>
    <dgm:cxn modelId="{143DCB6E-69D2-48D3-A139-10319A193F8F}" type="presParOf" srcId="{B9A3652A-636F-4102-BFEC-C0F72F3AA36E}" destId="{AAC0B24F-2D06-4469-BA1C-22EE787D0F37}" srcOrd="0" destOrd="0" presId="urn:microsoft.com/office/officeart/2005/8/layout/hierarchy1"/>
    <dgm:cxn modelId="{DFE4B0D8-53CF-4465-9E7B-7281DAA8F9D1}" type="presParOf" srcId="{AAC0B24F-2D06-4469-BA1C-22EE787D0F37}" destId="{C787E156-0ED3-47D9-BE5C-6B686DBDCEA1}" srcOrd="0" destOrd="0" presId="urn:microsoft.com/office/officeart/2005/8/layout/hierarchy1"/>
    <dgm:cxn modelId="{437A9515-4097-4A29-86BF-0944CEE4897C}" type="presParOf" srcId="{AAC0B24F-2D06-4469-BA1C-22EE787D0F37}" destId="{884C4437-FC27-491D-B694-142840AA9E08}" srcOrd="1" destOrd="0" presId="urn:microsoft.com/office/officeart/2005/8/layout/hierarchy1"/>
    <dgm:cxn modelId="{9DF512A1-D40D-4FD3-822D-E6FDF728FD4A}" type="presParOf" srcId="{B9A3652A-636F-4102-BFEC-C0F72F3AA36E}" destId="{BB80F347-B753-46BA-82D9-2D07FA38657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584F2F-457A-4B77-89B4-0424FFF3896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da-DK"/>
        </a:p>
      </dgm:t>
    </dgm:pt>
    <dgm:pt modelId="{A3C21B18-F06B-462A-91D5-58DE98114411}">
      <dgm:prSet phldrT="[Tekst]" custT="1"/>
      <dgm:spPr/>
      <dgm:t>
        <a:bodyPr/>
        <a:lstStyle/>
        <a:p>
          <a:r>
            <a:rPr lang="da-DK" sz="4000" dirty="0" smtClean="0"/>
            <a:t> Hovedaftaler       vs.  Overenskomster</a:t>
          </a:r>
          <a:endParaRPr lang="da-DK" sz="4000" dirty="0"/>
        </a:p>
      </dgm:t>
    </dgm:pt>
    <dgm:pt modelId="{5719C6C0-02BE-44B1-97E5-B4AFC042EDE9}" type="parTrans" cxnId="{95050B30-6B3B-4626-9A5C-0EE7CB7FB3CB}">
      <dgm:prSet/>
      <dgm:spPr/>
      <dgm:t>
        <a:bodyPr/>
        <a:lstStyle/>
        <a:p>
          <a:endParaRPr lang="da-DK"/>
        </a:p>
      </dgm:t>
    </dgm:pt>
    <dgm:pt modelId="{493D7BBC-31BD-47F7-ABC9-1E83F7E79603}" type="sibTrans" cxnId="{95050B30-6B3B-4626-9A5C-0EE7CB7FB3CB}">
      <dgm:prSet/>
      <dgm:spPr/>
      <dgm:t>
        <a:bodyPr/>
        <a:lstStyle/>
        <a:p>
          <a:endParaRPr lang="da-DK"/>
        </a:p>
      </dgm:t>
    </dgm:pt>
    <dgm:pt modelId="{CCB5822B-15CD-408A-A2E2-3B2AE4667A06}">
      <dgm:prSet phldrT="[Tekst]" custT="1"/>
      <dgm:spPr/>
      <dgm:t>
        <a:bodyPr/>
        <a:lstStyle/>
        <a:p>
          <a:pPr algn="l"/>
          <a:endParaRPr lang="da-DK" sz="2800" dirty="0" smtClean="0"/>
        </a:p>
        <a:p>
          <a:pPr algn="l"/>
          <a:r>
            <a:rPr lang="da-DK" sz="2800" dirty="0" smtClean="0"/>
            <a:t>”Grundloven”</a:t>
          </a:r>
        </a:p>
        <a:p>
          <a:pPr algn="l"/>
          <a:r>
            <a:rPr lang="da-DK" sz="2800" dirty="0" smtClean="0"/>
            <a:t>Spillereglerne for arbejdsmarkedets parter</a:t>
          </a:r>
        </a:p>
        <a:p>
          <a:pPr algn="l"/>
          <a:r>
            <a:rPr lang="da-DK" sz="2800" dirty="0" smtClean="0"/>
            <a:t>Ro og stabilitet</a:t>
          </a:r>
        </a:p>
        <a:p>
          <a:pPr algn="l"/>
          <a:r>
            <a:rPr lang="da-DK" sz="2800" dirty="0" smtClean="0"/>
            <a:t>Fredspligt og konfliktret</a:t>
          </a:r>
        </a:p>
        <a:p>
          <a:pPr algn="l"/>
          <a:r>
            <a:rPr lang="da-DK" sz="2800" dirty="0" smtClean="0"/>
            <a:t>Ledelsesret</a:t>
          </a:r>
        </a:p>
        <a:p>
          <a:pPr algn="l"/>
          <a:r>
            <a:rPr lang="da-DK" sz="2800" dirty="0" smtClean="0"/>
            <a:t>Afskedigelsesbeskyttelse</a:t>
          </a:r>
        </a:p>
        <a:p>
          <a:pPr algn="l"/>
          <a:r>
            <a:rPr lang="da-DK" sz="2800" dirty="0" smtClean="0"/>
            <a:t> </a:t>
          </a:r>
          <a:endParaRPr lang="da-DK" sz="2800" dirty="0"/>
        </a:p>
      </dgm:t>
    </dgm:pt>
    <dgm:pt modelId="{C0877B2F-1ED6-4582-A45A-E3D7E0E047AA}" type="parTrans" cxnId="{461011FD-7137-4AF8-87B3-C5D472FA4F6F}">
      <dgm:prSet/>
      <dgm:spPr/>
      <dgm:t>
        <a:bodyPr/>
        <a:lstStyle/>
        <a:p>
          <a:endParaRPr lang="da-DK"/>
        </a:p>
      </dgm:t>
    </dgm:pt>
    <dgm:pt modelId="{CEDA5323-BEA4-4EB6-88C4-DB1C7E0CAAEC}" type="sibTrans" cxnId="{461011FD-7137-4AF8-87B3-C5D472FA4F6F}">
      <dgm:prSet/>
      <dgm:spPr/>
      <dgm:t>
        <a:bodyPr/>
        <a:lstStyle/>
        <a:p>
          <a:endParaRPr lang="da-DK"/>
        </a:p>
      </dgm:t>
    </dgm:pt>
    <dgm:pt modelId="{EC979F51-B3B7-40B7-ADF3-CEB82D4542B8}">
      <dgm:prSet phldrT="[Tekst]" custT="1"/>
      <dgm:spPr/>
      <dgm:t>
        <a:bodyPr/>
        <a:lstStyle/>
        <a:p>
          <a:pPr algn="l"/>
          <a:endParaRPr lang="da-DK" sz="2800" dirty="0" smtClean="0"/>
        </a:p>
        <a:p>
          <a:pPr algn="l"/>
          <a:r>
            <a:rPr lang="da-DK" sz="2800" dirty="0" smtClean="0"/>
            <a:t>Løn</a:t>
          </a:r>
        </a:p>
        <a:p>
          <a:pPr algn="l"/>
          <a:r>
            <a:rPr lang="da-DK" sz="2800" dirty="0" smtClean="0"/>
            <a:t>Arbejdstid</a:t>
          </a:r>
        </a:p>
        <a:p>
          <a:pPr algn="l"/>
          <a:r>
            <a:rPr lang="da-DK" sz="2800" dirty="0" smtClean="0"/>
            <a:t>Barselsregler</a:t>
          </a:r>
        </a:p>
        <a:p>
          <a:pPr algn="l"/>
          <a:r>
            <a:rPr lang="da-DK" sz="2800" dirty="0" smtClean="0"/>
            <a:t>Løn under sygdom</a:t>
          </a:r>
        </a:p>
        <a:p>
          <a:pPr algn="l"/>
          <a:r>
            <a:rPr lang="da-DK" sz="2800" dirty="0" smtClean="0"/>
            <a:t>Barnets 1. sygedag</a:t>
          </a:r>
        </a:p>
        <a:p>
          <a:pPr algn="l"/>
          <a:r>
            <a:rPr lang="da-DK" sz="2800" dirty="0" smtClean="0"/>
            <a:t>Feriefridage/6. ferieuge</a:t>
          </a:r>
        </a:p>
        <a:p>
          <a:pPr algn="l"/>
          <a:r>
            <a:rPr lang="da-DK" sz="2800" dirty="0" smtClean="0"/>
            <a:t>Procedurer ved afskedigelse</a:t>
          </a:r>
        </a:p>
        <a:p>
          <a:pPr algn="l"/>
          <a:endParaRPr lang="da-DK" sz="2800" dirty="0"/>
        </a:p>
      </dgm:t>
    </dgm:pt>
    <dgm:pt modelId="{A3373F73-89E6-4EB2-9614-E45FEA11E6AE}" type="parTrans" cxnId="{B14B78A3-5FD3-4334-8DB8-7204AE45255B}">
      <dgm:prSet/>
      <dgm:spPr/>
      <dgm:t>
        <a:bodyPr/>
        <a:lstStyle/>
        <a:p>
          <a:endParaRPr lang="da-DK"/>
        </a:p>
      </dgm:t>
    </dgm:pt>
    <dgm:pt modelId="{F2927FF7-D675-406E-9FC4-7A2AF87E4A6C}" type="sibTrans" cxnId="{B14B78A3-5FD3-4334-8DB8-7204AE45255B}">
      <dgm:prSet/>
      <dgm:spPr/>
      <dgm:t>
        <a:bodyPr/>
        <a:lstStyle/>
        <a:p>
          <a:endParaRPr lang="da-DK"/>
        </a:p>
      </dgm:t>
    </dgm:pt>
    <dgm:pt modelId="{BDABF40D-73A4-4E2E-B723-ABCADB9798C4}" type="pres">
      <dgm:prSet presAssocID="{C6584F2F-457A-4B77-89B4-0424FFF38966}" presName="composite" presStyleCnt="0">
        <dgm:presLayoutVars>
          <dgm:chMax val="1"/>
          <dgm:dir/>
          <dgm:resizeHandles val="exact"/>
        </dgm:presLayoutVars>
      </dgm:prSet>
      <dgm:spPr/>
      <dgm:t>
        <a:bodyPr/>
        <a:lstStyle/>
        <a:p>
          <a:endParaRPr lang="da-DK"/>
        </a:p>
      </dgm:t>
    </dgm:pt>
    <dgm:pt modelId="{441BAF0A-577D-4C66-BB86-9942F781B18F}" type="pres">
      <dgm:prSet presAssocID="{A3C21B18-F06B-462A-91D5-58DE98114411}" presName="roof" presStyleLbl="dkBgShp" presStyleIdx="0" presStyleCnt="2"/>
      <dgm:spPr/>
      <dgm:t>
        <a:bodyPr/>
        <a:lstStyle/>
        <a:p>
          <a:endParaRPr lang="da-DK"/>
        </a:p>
      </dgm:t>
    </dgm:pt>
    <dgm:pt modelId="{4CCDAE31-7E0A-4955-9FAF-6092B0318E20}" type="pres">
      <dgm:prSet presAssocID="{A3C21B18-F06B-462A-91D5-58DE98114411}" presName="pillars" presStyleCnt="0"/>
      <dgm:spPr/>
    </dgm:pt>
    <dgm:pt modelId="{EB1A918D-2473-4F7C-9A3D-BF041FDE7B5F}" type="pres">
      <dgm:prSet presAssocID="{A3C21B18-F06B-462A-91D5-58DE98114411}" presName="pillar1" presStyleLbl="node1" presStyleIdx="0" presStyleCnt="2">
        <dgm:presLayoutVars>
          <dgm:bulletEnabled val="1"/>
        </dgm:presLayoutVars>
      </dgm:prSet>
      <dgm:spPr/>
      <dgm:t>
        <a:bodyPr/>
        <a:lstStyle/>
        <a:p>
          <a:endParaRPr lang="da-DK"/>
        </a:p>
      </dgm:t>
    </dgm:pt>
    <dgm:pt modelId="{5DC088C3-CD80-49DB-9BB8-BA8B38945BCE}" type="pres">
      <dgm:prSet presAssocID="{EC979F51-B3B7-40B7-ADF3-CEB82D4542B8}" presName="pillarX" presStyleLbl="node1" presStyleIdx="1" presStyleCnt="2">
        <dgm:presLayoutVars>
          <dgm:bulletEnabled val="1"/>
        </dgm:presLayoutVars>
      </dgm:prSet>
      <dgm:spPr/>
      <dgm:t>
        <a:bodyPr/>
        <a:lstStyle/>
        <a:p>
          <a:endParaRPr lang="da-DK"/>
        </a:p>
      </dgm:t>
    </dgm:pt>
    <dgm:pt modelId="{578F0569-5B54-4642-A065-DB44260DB1EC}" type="pres">
      <dgm:prSet presAssocID="{A3C21B18-F06B-462A-91D5-58DE98114411}" presName="base" presStyleLbl="dkBgShp" presStyleIdx="1" presStyleCnt="2"/>
      <dgm:spPr/>
    </dgm:pt>
  </dgm:ptLst>
  <dgm:cxnLst>
    <dgm:cxn modelId="{1098CAD2-CCE1-4AC3-81E5-3759F448BC11}" type="presOf" srcId="{A3C21B18-F06B-462A-91D5-58DE98114411}" destId="{441BAF0A-577D-4C66-BB86-9942F781B18F}" srcOrd="0" destOrd="0" presId="urn:microsoft.com/office/officeart/2005/8/layout/hList3"/>
    <dgm:cxn modelId="{6D211EB7-0490-4619-8BA0-F19DF10A427B}" type="presOf" srcId="{EC979F51-B3B7-40B7-ADF3-CEB82D4542B8}" destId="{5DC088C3-CD80-49DB-9BB8-BA8B38945BCE}" srcOrd="0" destOrd="0" presId="urn:microsoft.com/office/officeart/2005/8/layout/hList3"/>
    <dgm:cxn modelId="{461011FD-7137-4AF8-87B3-C5D472FA4F6F}" srcId="{A3C21B18-F06B-462A-91D5-58DE98114411}" destId="{CCB5822B-15CD-408A-A2E2-3B2AE4667A06}" srcOrd="0" destOrd="0" parTransId="{C0877B2F-1ED6-4582-A45A-E3D7E0E047AA}" sibTransId="{CEDA5323-BEA4-4EB6-88C4-DB1C7E0CAAEC}"/>
    <dgm:cxn modelId="{283D8FB3-5BB2-4826-B1C5-D3286E869A75}" type="presOf" srcId="{CCB5822B-15CD-408A-A2E2-3B2AE4667A06}" destId="{EB1A918D-2473-4F7C-9A3D-BF041FDE7B5F}" srcOrd="0" destOrd="0" presId="urn:microsoft.com/office/officeart/2005/8/layout/hList3"/>
    <dgm:cxn modelId="{B14B78A3-5FD3-4334-8DB8-7204AE45255B}" srcId="{A3C21B18-F06B-462A-91D5-58DE98114411}" destId="{EC979F51-B3B7-40B7-ADF3-CEB82D4542B8}" srcOrd="1" destOrd="0" parTransId="{A3373F73-89E6-4EB2-9614-E45FEA11E6AE}" sibTransId="{F2927FF7-D675-406E-9FC4-7A2AF87E4A6C}"/>
    <dgm:cxn modelId="{3B45168C-8AFB-4876-ACBC-36E8AD885B16}" type="presOf" srcId="{C6584F2F-457A-4B77-89B4-0424FFF38966}" destId="{BDABF40D-73A4-4E2E-B723-ABCADB9798C4}" srcOrd="0" destOrd="0" presId="urn:microsoft.com/office/officeart/2005/8/layout/hList3"/>
    <dgm:cxn modelId="{95050B30-6B3B-4626-9A5C-0EE7CB7FB3CB}" srcId="{C6584F2F-457A-4B77-89B4-0424FFF38966}" destId="{A3C21B18-F06B-462A-91D5-58DE98114411}" srcOrd="0" destOrd="0" parTransId="{5719C6C0-02BE-44B1-97E5-B4AFC042EDE9}" sibTransId="{493D7BBC-31BD-47F7-ABC9-1E83F7E79603}"/>
    <dgm:cxn modelId="{4825D614-CC43-487D-BF2F-44259E633C30}" type="presParOf" srcId="{BDABF40D-73A4-4E2E-B723-ABCADB9798C4}" destId="{441BAF0A-577D-4C66-BB86-9942F781B18F}" srcOrd="0" destOrd="0" presId="urn:microsoft.com/office/officeart/2005/8/layout/hList3"/>
    <dgm:cxn modelId="{6DDA1F07-DC58-4C25-817C-DFAAB2D7C906}" type="presParOf" srcId="{BDABF40D-73A4-4E2E-B723-ABCADB9798C4}" destId="{4CCDAE31-7E0A-4955-9FAF-6092B0318E20}" srcOrd="1" destOrd="0" presId="urn:microsoft.com/office/officeart/2005/8/layout/hList3"/>
    <dgm:cxn modelId="{F6BB7CBD-8F7A-487D-8857-379D7740D01D}" type="presParOf" srcId="{4CCDAE31-7E0A-4955-9FAF-6092B0318E20}" destId="{EB1A918D-2473-4F7C-9A3D-BF041FDE7B5F}" srcOrd="0" destOrd="0" presId="urn:microsoft.com/office/officeart/2005/8/layout/hList3"/>
    <dgm:cxn modelId="{76979DD1-0269-4B14-82FE-C5B2FEB1F734}" type="presParOf" srcId="{4CCDAE31-7E0A-4955-9FAF-6092B0318E20}" destId="{5DC088C3-CD80-49DB-9BB8-BA8B38945BCE}" srcOrd="1" destOrd="0" presId="urn:microsoft.com/office/officeart/2005/8/layout/hList3"/>
    <dgm:cxn modelId="{1E1B7D01-EA77-4A86-8D44-81B0813E6A98}" type="presParOf" srcId="{BDABF40D-73A4-4E2E-B723-ABCADB9798C4}" destId="{578F0569-5B54-4642-A065-DB44260DB1E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EF4EC-967C-4739-B76E-71A64AF39D60}">
      <dsp:nvSpPr>
        <dsp:cNvPr id="0" name=""/>
        <dsp:cNvSpPr/>
      </dsp:nvSpPr>
      <dsp:spPr>
        <a:xfrm>
          <a:off x="893" y="1543"/>
          <a:ext cx="7785420" cy="15397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da-DK" sz="3500" kern="1200" dirty="0" smtClean="0"/>
            <a:t>EU-retlige regler vedr. arbejdsmarkedet</a:t>
          </a:r>
          <a:endParaRPr lang="da-DK" sz="3500" kern="1200" dirty="0"/>
        </a:p>
      </dsp:txBody>
      <dsp:txXfrm>
        <a:off x="45990" y="46640"/>
        <a:ext cx="7695226" cy="1449539"/>
      </dsp:txXfrm>
    </dsp:sp>
    <dsp:sp modelId="{25832036-0B2A-4595-907B-08138DEFA7E3}">
      <dsp:nvSpPr>
        <dsp:cNvPr id="0" name=""/>
        <dsp:cNvSpPr/>
      </dsp:nvSpPr>
      <dsp:spPr>
        <a:xfrm>
          <a:off x="893" y="1678405"/>
          <a:ext cx="5085678" cy="15397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100000"/>
            </a:lnSpc>
            <a:spcBef>
              <a:spcPct val="0"/>
            </a:spcBef>
            <a:spcAft>
              <a:spcPts val="0"/>
            </a:spcAft>
          </a:pPr>
          <a:r>
            <a:rPr lang="da-DK" sz="2600" kern="1200" dirty="0" smtClean="0"/>
            <a:t>Hovedaftaler </a:t>
          </a:r>
        </a:p>
        <a:p>
          <a:pPr lvl="0" algn="ctr" defTabSz="1155700">
            <a:lnSpc>
              <a:spcPct val="100000"/>
            </a:lnSpc>
            <a:spcBef>
              <a:spcPct val="0"/>
            </a:spcBef>
            <a:spcAft>
              <a:spcPts val="0"/>
            </a:spcAft>
          </a:pPr>
          <a:r>
            <a:rPr lang="da-DK" sz="2600" kern="1200" dirty="0" smtClean="0"/>
            <a:t>Overenskomster</a:t>
          </a:r>
        </a:p>
        <a:p>
          <a:pPr lvl="0" algn="ctr" defTabSz="1155700">
            <a:lnSpc>
              <a:spcPct val="100000"/>
            </a:lnSpc>
            <a:spcBef>
              <a:spcPct val="0"/>
            </a:spcBef>
            <a:spcAft>
              <a:spcPts val="0"/>
            </a:spcAft>
          </a:pPr>
          <a:r>
            <a:rPr lang="da-DK" sz="2600" kern="1200" dirty="0" smtClean="0"/>
            <a:t>Samarbejdsaftaler </a:t>
          </a:r>
        </a:p>
        <a:p>
          <a:pPr lvl="0" algn="ctr" defTabSz="1155700">
            <a:lnSpc>
              <a:spcPct val="100000"/>
            </a:lnSpc>
            <a:spcBef>
              <a:spcPct val="0"/>
            </a:spcBef>
            <a:spcAft>
              <a:spcPts val="0"/>
            </a:spcAft>
          </a:pPr>
          <a:r>
            <a:rPr lang="da-DK" sz="2600" kern="1200" dirty="0" smtClean="0"/>
            <a:t>Protokollater</a:t>
          </a:r>
          <a:endParaRPr lang="da-DK" sz="2600" kern="1200" dirty="0"/>
        </a:p>
      </dsp:txBody>
      <dsp:txXfrm>
        <a:off x="45990" y="1723502"/>
        <a:ext cx="4995484" cy="1449539"/>
      </dsp:txXfrm>
    </dsp:sp>
    <dsp:sp modelId="{45DBC7CD-9ABB-4376-8219-2B8653781807}">
      <dsp:nvSpPr>
        <dsp:cNvPr id="0" name=""/>
        <dsp:cNvSpPr/>
      </dsp:nvSpPr>
      <dsp:spPr>
        <a:xfrm>
          <a:off x="893" y="3355266"/>
          <a:ext cx="2490537" cy="15397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a-DK" sz="2600" kern="1200" dirty="0" smtClean="0"/>
            <a:t>Lokalaftaler</a:t>
          </a:r>
          <a:endParaRPr lang="da-DK" sz="2600" kern="1200" dirty="0"/>
        </a:p>
      </dsp:txBody>
      <dsp:txXfrm>
        <a:off x="45990" y="3400363"/>
        <a:ext cx="2400343" cy="1449539"/>
      </dsp:txXfrm>
    </dsp:sp>
    <dsp:sp modelId="{3AFA86F8-B935-4786-8501-67330009E257}">
      <dsp:nvSpPr>
        <dsp:cNvPr id="0" name=""/>
        <dsp:cNvSpPr/>
      </dsp:nvSpPr>
      <dsp:spPr>
        <a:xfrm>
          <a:off x="2596033" y="3355266"/>
          <a:ext cx="2490537" cy="15397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a-DK" sz="2600" kern="1200" dirty="0" smtClean="0"/>
            <a:t>Personale-håndbøger</a:t>
          </a:r>
          <a:endParaRPr lang="da-DK" sz="2600" kern="1200" dirty="0"/>
        </a:p>
      </dsp:txBody>
      <dsp:txXfrm>
        <a:off x="2641130" y="3400363"/>
        <a:ext cx="2400343" cy="1449539"/>
      </dsp:txXfrm>
    </dsp:sp>
    <dsp:sp modelId="{BC826AC1-6935-4BEA-A6FA-E00C143F213D}">
      <dsp:nvSpPr>
        <dsp:cNvPr id="0" name=""/>
        <dsp:cNvSpPr/>
      </dsp:nvSpPr>
      <dsp:spPr>
        <a:xfrm>
          <a:off x="5295776" y="1678405"/>
          <a:ext cx="2490537" cy="15397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a-DK" sz="2600" kern="1200" dirty="0" smtClean="0"/>
            <a:t>Love og retspraksis</a:t>
          </a:r>
          <a:endParaRPr lang="da-DK" sz="2600" kern="1200" dirty="0"/>
        </a:p>
      </dsp:txBody>
      <dsp:txXfrm>
        <a:off x="5340873" y="1723502"/>
        <a:ext cx="2400343" cy="14495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FFCB9-86CD-4341-90AC-83EAD319FA29}">
      <dsp:nvSpPr>
        <dsp:cNvPr id="0" name=""/>
        <dsp:cNvSpPr/>
      </dsp:nvSpPr>
      <dsp:spPr>
        <a:xfrm>
          <a:off x="63186" y="214530"/>
          <a:ext cx="4549036" cy="49700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333500">
            <a:lnSpc>
              <a:spcPct val="90000"/>
            </a:lnSpc>
            <a:spcBef>
              <a:spcPct val="0"/>
            </a:spcBef>
            <a:spcAft>
              <a:spcPct val="35000"/>
            </a:spcAft>
          </a:pPr>
          <a:r>
            <a:rPr lang="da-DK" sz="3000" b="1" kern="1200" dirty="0" smtClean="0"/>
            <a:t>Kollektiv arbejdsret</a:t>
          </a:r>
        </a:p>
        <a:p>
          <a:pPr marL="228600" lvl="1" indent="-228600" algn="l" defTabSz="1155700">
            <a:lnSpc>
              <a:spcPct val="90000"/>
            </a:lnSpc>
            <a:spcBef>
              <a:spcPct val="0"/>
            </a:spcBef>
            <a:spcAft>
              <a:spcPct val="15000"/>
            </a:spcAft>
            <a:buChar char="••"/>
          </a:pPr>
          <a:r>
            <a:rPr lang="da-DK" sz="2600" kern="1200" dirty="0" smtClean="0"/>
            <a:t>Indgåelse og fornyelse af overenskomster</a:t>
          </a:r>
          <a:endParaRPr lang="da-DK" sz="2600" kern="1200" dirty="0"/>
        </a:p>
        <a:p>
          <a:pPr marL="228600" lvl="1" indent="-228600" algn="l" defTabSz="1155700">
            <a:lnSpc>
              <a:spcPct val="90000"/>
            </a:lnSpc>
            <a:spcBef>
              <a:spcPct val="0"/>
            </a:spcBef>
            <a:spcAft>
              <a:spcPct val="15000"/>
            </a:spcAft>
            <a:buChar char="••"/>
          </a:pPr>
          <a:r>
            <a:rPr lang="da-DK" sz="2600" kern="1200" dirty="0" smtClean="0"/>
            <a:t>Konfliktret og fredpligt</a:t>
          </a:r>
          <a:endParaRPr lang="da-DK" sz="2600" kern="1200" dirty="0"/>
        </a:p>
        <a:p>
          <a:pPr marL="228600" lvl="1" indent="-228600" algn="l" defTabSz="1155700">
            <a:lnSpc>
              <a:spcPct val="90000"/>
            </a:lnSpc>
            <a:spcBef>
              <a:spcPct val="0"/>
            </a:spcBef>
            <a:spcAft>
              <a:spcPct val="15000"/>
            </a:spcAft>
            <a:buChar char="••"/>
          </a:pPr>
          <a:r>
            <a:rPr lang="da-DK" sz="2600" kern="1200" dirty="0" smtClean="0"/>
            <a:t>Faglig voldgift</a:t>
          </a:r>
          <a:endParaRPr lang="da-DK" sz="2600" kern="1200" dirty="0"/>
        </a:p>
        <a:p>
          <a:pPr marL="228600" lvl="1" indent="-228600" algn="l" defTabSz="1155700">
            <a:lnSpc>
              <a:spcPct val="90000"/>
            </a:lnSpc>
            <a:spcBef>
              <a:spcPct val="0"/>
            </a:spcBef>
            <a:spcAft>
              <a:spcPct val="15000"/>
            </a:spcAft>
            <a:buChar char="••"/>
          </a:pPr>
          <a:r>
            <a:rPr lang="da-DK" sz="2600" kern="1200" dirty="0" smtClean="0"/>
            <a:t>Arbejdsretten</a:t>
          </a:r>
          <a:endParaRPr lang="da-DK" sz="2600" kern="1200" dirty="0"/>
        </a:p>
        <a:p>
          <a:pPr marL="228600" lvl="1" indent="-228600" algn="l" defTabSz="1155700">
            <a:lnSpc>
              <a:spcPct val="90000"/>
            </a:lnSpc>
            <a:spcBef>
              <a:spcPct val="0"/>
            </a:spcBef>
            <a:spcAft>
              <a:spcPct val="15000"/>
            </a:spcAft>
            <a:buChar char="••"/>
          </a:pPr>
          <a:endParaRPr lang="da-DK" sz="2600" kern="1200" dirty="0"/>
        </a:p>
      </dsp:txBody>
      <dsp:txXfrm>
        <a:off x="698412" y="800606"/>
        <a:ext cx="2622867" cy="3797899"/>
      </dsp:txXfrm>
    </dsp:sp>
    <dsp:sp modelId="{D73F4E76-7E42-422F-861D-0683BAE18317}">
      <dsp:nvSpPr>
        <dsp:cNvPr id="0" name=""/>
        <dsp:cNvSpPr/>
      </dsp:nvSpPr>
      <dsp:spPr>
        <a:xfrm>
          <a:off x="3184117" y="214530"/>
          <a:ext cx="4525095" cy="49700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333500">
            <a:lnSpc>
              <a:spcPct val="100000"/>
            </a:lnSpc>
            <a:spcBef>
              <a:spcPct val="0"/>
            </a:spcBef>
            <a:spcAft>
              <a:spcPts val="0"/>
            </a:spcAft>
          </a:pPr>
          <a:r>
            <a:rPr lang="da-DK" sz="3000" b="1" kern="1200" dirty="0" smtClean="0"/>
            <a:t>Individuel arbejdsret/</a:t>
          </a:r>
        </a:p>
        <a:p>
          <a:pPr lvl="0" algn="l" defTabSz="1333500">
            <a:lnSpc>
              <a:spcPct val="100000"/>
            </a:lnSpc>
            <a:spcBef>
              <a:spcPct val="0"/>
            </a:spcBef>
            <a:spcAft>
              <a:spcPts val="0"/>
            </a:spcAft>
          </a:pPr>
          <a:r>
            <a:rPr lang="da-DK" sz="3000" b="1" kern="1200" dirty="0" smtClean="0"/>
            <a:t>ansættelsesret</a:t>
          </a:r>
          <a:endParaRPr lang="da-DK" sz="3000" b="1" kern="1200" dirty="0"/>
        </a:p>
        <a:p>
          <a:pPr marL="228600" lvl="1" indent="-228600" algn="l" defTabSz="1155700">
            <a:lnSpc>
              <a:spcPct val="100000"/>
            </a:lnSpc>
            <a:spcBef>
              <a:spcPct val="0"/>
            </a:spcBef>
            <a:spcAft>
              <a:spcPct val="15000"/>
            </a:spcAft>
            <a:buChar char="••"/>
          </a:pPr>
          <a:r>
            <a:rPr lang="da-DK" sz="2600" kern="1200" dirty="0" smtClean="0"/>
            <a:t>Individuelle kontrakter</a:t>
          </a:r>
          <a:endParaRPr lang="da-DK" sz="2600" kern="1200" dirty="0"/>
        </a:p>
        <a:p>
          <a:pPr marL="228600" lvl="1" indent="-228600" algn="l" defTabSz="1155700">
            <a:lnSpc>
              <a:spcPct val="100000"/>
            </a:lnSpc>
            <a:spcBef>
              <a:spcPct val="0"/>
            </a:spcBef>
            <a:spcAft>
              <a:spcPct val="15000"/>
            </a:spcAft>
            <a:buChar char="••"/>
          </a:pPr>
          <a:r>
            <a:rPr lang="da-DK" sz="2600" kern="1200" dirty="0" smtClean="0"/>
            <a:t>Ansættelse/ afskedigelse</a:t>
          </a:r>
          <a:endParaRPr lang="da-DK" sz="2600" kern="1200" dirty="0"/>
        </a:p>
        <a:p>
          <a:pPr marL="228600" lvl="1" indent="-228600" algn="l" defTabSz="1155700">
            <a:lnSpc>
              <a:spcPct val="100000"/>
            </a:lnSpc>
            <a:spcBef>
              <a:spcPct val="0"/>
            </a:spcBef>
            <a:spcAft>
              <a:spcPct val="15000"/>
            </a:spcAft>
            <a:buChar char="••"/>
          </a:pPr>
          <a:r>
            <a:rPr lang="da-DK" sz="2600" kern="1200" dirty="0" smtClean="0"/>
            <a:t>Ferie, barsel, sygdom mv.</a:t>
          </a:r>
          <a:endParaRPr lang="da-DK" sz="2600" kern="1200" dirty="0"/>
        </a:p>
      </dsp:txBody>
      <dsp:txXfrm>
        <a:off x="4468266" y="800606"/>
        <a:ext cx="2609064" cy="37978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AF169-AA23-4445-82FD-F3AB4DF3F462}" type="datetimeFigureOut">
              <a:rPr lang="da-DK" smtClean="0"/>
              <a:t>30-12-2015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091E22-B41F-41D3-8140-9297A4CF7EF2}" type="slidenum">
              <a:rPr lang="da-DK" smtClean="0"/>
              <a:t>‹nr.›</a:t>
            </a:fld>
            <a:endParaRPr lang="da-DK"/>
          </a:p>
        </p:txBody>
      </p:sp>
    </p:spTree>
    <p:extLst>
      <p:ext uri="{BB962C8B-B14F-4D97-AF65-F5344CB8AC3E}">
        <p14:creationId xmlns:p14="http://schemas.microsoft.com/office/powerpoint/2010/main" val="1456398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a-DK" dirty="0" smtClean="0"/>
              <a:t># Grundloven er Danmarks forfatning. Den første Grundlov blev vedtaget den 5. juni 1849. Det blev begyndelsen til overgangen mellem enevælden og det demokrati, vi har i dag. Den seneste udgave af Grundloven er lov nr. 169 af 5. juni 1953. Den vigtigste ændring i 1953 var, at man gik over til </a:t>
            </a:r>
            <a:r>
              <a:rPr lang="da-DK" dirty="0" err="1" smtClean="0"/>
              <a:t>et-kammer-systemet</a:t>
            </a:r>
            <a:r>
              <a:rPr lang="da-DK" dirty="0" smtClean="0"/>
              <a:t>, idet Landstinget blev afskaffet. </a:t>
            </a:r>
          </a:p>
          <a:p>
            <a:r>
              <a:rPr lang="da-DK" dirty="0" smtClean="0"/>
              <a:t>Grundloven er en fundamental lov, idet den sikrer vores demokratiske statsform. Den er vores garanti for stabilitet og værn mod diktatur. Andre love og regler må ikke stride mod Grundloven. Grundloven fastlægger magtfordelingen i samfundet, idet § 3 cementerer demokratiet ved at adskille magten mellem Folketingets lovgivende magt, regeringens udøvende magt og domstolenes dømmende magt.</a:t>
            </a:r>
          </a:p>
          <a:p>
            <a:r>
              <a:rPr lang="da-DK" dirty="0" smtClean="0"/>
              <a:t>Grundlov: Grundlovens § 88 viser, hvor vanskelig Grundloven er at ændre. Hvis man vil gennemføre ændringer, kræver det en besværlig og tidsmæssig lang proces, som sikrer, at man får tænkt sig godt om inden endelig vedtagelse. Almindelige love vedtages meget lettere, idet der blot kræves tre behandlinger og flertalsvedtagelse.</a:t>
            </a:r>
          </a:p>
          <a:p>
            <a:endParaRPr lang="da-DK" dirty="0" smtClean="0"/>
          </a:p>
          <a:p>
            <a:r>
              <a:rPr lang="da-DK" dirty="0" smtClean="0"/>
              <a:t>88: Vedtager Folketinget et forslag til en ny Grundlovsbestemmelse, og regeringen vil fremme sagen, udskrives nyvalg til Folketinget. Vedtages forslaget i uændret skikkelse af det efter valget følgende Folketing, bliver det inden et halvt år efter den endelige vedtagelse at forelægge Folketingsvælgerne til godkendelse eller forkastelse ved direkte afstemning. De nærmere regler for denne afstemning fastsættes ved lov. Har et flertal af de i afstemningen deltagende og mindst 40 % af samtlige stemmeberettigede afgivet deres stemme for Folketingets beslutning, og stadfæstes denne af kongen, er den Grundlov.</a:t>
            </a:r>
          </a:p>
          <a:p>
            <a:endParaRPr lang="da-DK" dirty="0" smtClean="0"/>
          </a:p>
          <a:p>
            <a:r>
              <a:rPr lang="da-DK" dirty="0" smtClean="0"/>
              <a:t>Love: Fremgangsmåden med tre behandlinger sikrer, at alle har mulighed for at påvirke lovgiver i tiden mellem behandlingerne. I dagligdagen fungerer det sådan, at et lovforslag efter fremsættelse - førstebehandlingen, sendes i udvalg, hvor det gennemgås, og der laves evt. mindre ændringer. Samtidig kan f.eks. brancheorganisationer udtale sig, og medier og borgere kan indgå i debatten om forslagets berettigelse og indhold. Normalt skal der gå 30 dage mellem første- og tredjebehandling, hvor den endelige vedtagelse sker, hvis der er flertal. Efter selve vedtagelsen i Folketinget skal den nye lov stadfæstes af statsoverhovedet, dvs. underskrives af regenten og kundgøres i Lovtidende, dvs. offentliggøres i et blad Folketinget udgiver. </a:t>
            </a:r>
          </a:p>
          <a:p>
            <a:endParaRPr lang="da-DK" dirty="0" smtClean="0"/>
          </a:p>
          <a:p>
            <a:r>
              <a:rPr lang="da-DK" dirty="0" smtClean="0"/>
              <a:t>Bekendtgørelser: Det sker, at en lov kun angiver visse </a:t>
            </a:r>
            <a:r>
              <a:rPr lang="da-DK" dirty="0" err="1" smtClean="0"/>
              <a:t>hovedlinier</a:t>
            </a:r>
            <a:r>
              <a:rPr lang="da-DK" dirty="0" smtClean="0"/>
              <a:t> eller rammer, inden for hvilke den pågældende fagminister selv kan fastsætte nærmere - mere detaljerede - regler. Det sker ved, at Folketinget i en bestemmelse i lovens tekst angiver, at ministeren har </a:t>
            </a:r>
            <a:r>
              <a:rPr lang="da-DK" b="1" dirty="0" smtClean="0"/>
              <a:t>hjemmel </a:t>
            </a:r>
            <a:r>
              <a:rPr lang="da-DK" dirty="0" smtClean="0"/>
              <a:t>til - er bemyndiget til - at lovgive inden for lovens rammer på Folketingets vegne. Når en minister udarbejder disse detailregler, sker det oftest i form af administrative forskrifter. De kaldes bekendtgørelser (kan også være anordninger). Bekendtgørelser offentliggøres ligesom love i Lovtidende. </a:t>
            </a:r>
          </a:p>
          <a:p>
            <a:endParaRPr lang="da-DK" dirty="0" smtClean="0"/>
          </a:p>
          <a:p>
            <a:endParaRPr lang="da-DK" dirty="0" smtClean="0"/>
          </a:p>
          <a:p>
            <a:r>
              <a:rPr lang="da-DK" dirty="0" smtClean="0"/>
              <a:t>Vedtægter; Sundhedsvedtægter og politivedtægter er eksempler på lokale vedtægter, borgerne i lokalområderne må respektere. Grundejerforeningsvedtægter er private vedtægter. Også lokalplaner er udtryk for bestemmelser, der skal overholdes i det område, de regulerer. Eksempel; Læs i hvilke gader, pladser og torve i Århus </a:t>
            </a:r>
            <a:r>
              <a:rPr lang="da-DK" b="1" dirty="0" smtClean="0"/>
              <a:t>gadehandel</a:t>
            </a:r>
            <a:r>
              <a:rPr lang="da-DK" dirty="0" smtClean="0"/>
              <a:t> er tilladt. </a:t>
            </a:r>
          </a:p>
          <a:p>
            <a:endParaRPr lang="da-DK" dirty="0" smtClean="0"/>
          </a:p>
          <a:p>
            <a:r>
              <a:rPr lang="da-DK" dirty="0" smtClean="0"/>
              <a:t>I medfør af § 92, stk. 1 i Færdselsloven forbydes al gadehandel, handel med aviser dog undtaget, uden for de anviste faste stader på følgende gader, pladser og torve i Århus: Badstuegade - Banegårdsgade - Banegårdspladsen - Bispetorvet - Borggade - de </a:t>
            </a:r>
            <a:r>
              <a:rPr lang="da-DK" dirty="0" err="1" smtClean="0"/>
              <a:t>Mezas</a:t>
            </a:r>
            <a:r>
              <a:rPr lang="da-DK" dirty="0" smtClean="0"/>
              <a:t> Vej - </a:t>
            </a:r>
            <a:r>
              <a:rPr lang="da-DK" dirty="0" err="1" smtClean="0"/>
              <a:t>Dynkarken</a:t>
            </a:r>
            <a:r>
              <a:rPr lang="da-DK" dirty="0" smtClean="0"/>
              <a:t> - Europaplads - Fredensgade - Fredens Torv - Frederiks Allé - Frederiksgade - Graven - Grønnegade (fra Åboulevarden til Nørre Allé) - [...] - Volden - Østbanetorvet - Østergade - Åboulevarden. Gadehandel må i øvrigt ikke finde sted nærmere end 5 meter fra gadehjørner. Overtrædelse af disse bestemmelser medfører bødestraf. Politibekendtgørelse af 27. juli 1984 om gadehandel ophæves. </a:t>
            </a:r>
          </a:p>
          <a:p>
            <a:r>
              <a:rPr lang="da-DK" dirty="0" smtClean="0"/>
              <a:t>Politimesteren i Århus, den 16. januar 2006.</a:t>
            </a:r>
          </a:p>
          <a:p>
            <a:r>
              <a:rPr lang="da-DK" dirty="0" smtClean="0"/>
              <a:t>Praksis </a:t>
            </a:r>
          </a:p>
          <a:p>
            <a:endParaRPr lang="da-DK" dirty="0" smtClean="0"/>
          </a:p>
          <a:p>
            <a:endParaRPr lang="da-DK" dirty="0" smtClean="0"/>
          </a:p>
        </p:txBody>
      </p:sp>
      <p:sp>
        <p:nvSpPr>
          <p:cNvPr id="61444"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69829015-46FE-4649-80B4-A94F293A5A35}" type="slidenum">
              <a:rPr lang="da-DK" smtClean="0"/>
              <a:pPr eaLnBrk="1" hangingPunct="1"/>
              <a:t>4</a:t>
            </a:fld>
            <a:endParaRPr lang="da-D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http://www.ugebreveta4.dk/2012/201237/Torsdag/tillidsrepraesentanten_som_missionaer.aspx – Pisk eller gulerod?</a:t>
            </a:r>
            <a:endParaRPr lang="da-DK" dirty="0"/>
          </a:p>
        </p:txBody>
      </p:sp>
      <p:sp>
        <p:nvSpPr>
          <p:cNvPr id="4" name="Pladsholder til diasnummer 3"/>
          <p:cNvSpPr>
            <a:spLocks noGrp="1"/>
          </p:cNvSpPr>
          <p:nvPr>
            <p:ph type="sldNum" sz="quarter" idx="10"/>
          </p:nvPr>
        </p:nvSpPr>
        <p:spPr/>
        <p:txBody>
          <a:bodyPr/>
          <a:lstStyle/>
          <a:p>
            <a:fld id="{36E48310-E5ED-4CC0-8C2D-365D26A81BAC}" type="slidenum">
              <a:rPr lang="da-DK" smtClean="0"/>
              <a:pPr/>
              <a:t>30</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a-DK" smtClean="0"/>
              <a:t>Den øverste lov er Grundloven fra 1849 og alle andre love udstedes med hjemmel i denne.</a:t>
            </a:r>
          </a:p>
          <a:p>
            <a:r>
              <a:rPr lang="da-DK" smtClean="0"/>
              <a:t>Lovene afleder deres gyldighed direkte fra grundlovens §3, der placerer lovgivningsmagten hos Regeringen og Folketinget i forening, og lovene er derfor et trin lavere end Grundloven. Lovenes offentliggørelse i Lovtidende er en betingelse for lovens ikrafttræden, dog er offentliggørelse af andet materiale i Lovtidende ikke nødvendigvis lig retlig betydning (se Tvind-dommen).</a:t>
            </a:r>
          </a:p>
          <a:p>
            <a:endParaRPr lang="da-DK" smtClean="0"/>
          </a:p>
          <a:p>
            <a:r>
              <a:rPr lang="da-DK" smtClean="0"/>
              <a:t>Bekendtgørelser udstedes reelt ikke i henhold til Grundloven, men i praksis antages det dog at §3 ikke afskærer lovgiverne fra dette. Bekendtgørelser afleder deres gyldighed fra lovene og er derfor et trin lavere end disse. I stedet for ”bekendtgørelse” bruges også ordet ”anordning”, der dog dækker lidt bredere, da disse også kan udstedes af administrationen uden direkte hjemmel fra regenten (regeringen).</a:t>
            </a:r>
          </a:p>
          <a:p>
            <a:endParaRPr lang="da-DK" smtClean="0"/>
          </a:p>
          <a:p>
            <a:r>
              <a:rPr lang="da-DK" smtClean="0"/>
              <a:t>Cirkulærer udstedes ligeledes med hjemmel i lov. Planer (retligt regulering af et afgrænset emne), der typisk tilsigter at fremme en udvikling mod et angivet mål. Cirkulærer må som hovedregel ikke indeholde forskrifter, der direkte fastlægger borgernes retsstilling (jf. Justitsministeriets vejledning nr. 153 af 22. september 1987), dog kan man i praksis godt bruge cirkulærer til specificering af love, fordi domstolene blot kan påberåbe sig selve loven primært og så cirkulæret sekundært.</a:t>
            </a:r>
          </a:p>
          <a:p>
            <a:endParaRPr lang="da-DK" smtClean="0"/>
          </a:p>
        </p:txBody>
      </p:sp>
      <p:sp>
        <p:nvSpPr>
          <p:cNvPr id="62468"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38A7988C-19BB-4221-ADB5-480C24A4F14F}" type="slidenum">
              <a:rPr lang="da-DK" smtClean="0"/>
              <a:pPr eaLnBrk="1" hangingPunct="1"/>
              <a:t>5</a:t>
            </a:fld>
            <a:endParaRPr lang="da-DK"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a-DK" smtClean="0"/>
              <a:t>Praksis; Retspraksis er tidligere afsagte domme, og de udgør en vigtig retskilde. Domstolene tager </a:t>
            </a:r>
            <a:r>
              <a:rPr lang="da-DK" b="1" smtClean="0"/>
              <a:t>tidligere domme</a:t>
            </a:r>
            <a:r>
              <a:rPr lang="da-DK" smtClean="0"/>
              <a:t>, der er afsagt på området med i deres vurdering, når en ny lignende sag skal afgøres. Det betyder med andre ord, at fortilfælde får indflydelse på senere sager. En tidligere afsagt dom er et præjudikat; den danner </a:t>
            </a:r>
            <a:r>
              <a:rPr lang="da-DK" b="1" smtClean="0"/>
              <a:t>præcedens - </a:t>
            </a:r>
            <a:r>
              <a:rPr lang="da-DK" smtClean="0"/>
              <a:t>den er præjudicerende. Det betyder, at den på forhånd kan angive en forventet afgørelse i en ny lignende sag. </a:t>
            </a:r>
          </a:p>
          <a:p>
            <a:endParaRPr lang="da-DK" smtClean="0"/>
          </a:p>
          <a:p>
            <a:r>
              <a:rPr lang="da-DK" smtClean="0"/>
              <a:t>Sædvane; I visse situationer kan bestemte handlemåder (kutymer), som anvendes af borgerne eller f.eks. en branche, komme til at danne grundlag for en dommers retsafgørelse. Det er alene dommeren, der ud fra en konkret helhedsvurdering afgør, om sådanne kutymer skal have relevans for sagen. I den vurdering kan det spille ind, om kutymen har været anvendt gennem længere tid, om parterne har følt sig forpligtet af den bestemte handlemåde, og om handlemåden set fra samfundets side er hensigtsmæssig. </a:t>
            </a:r>
          </a:p>
          <a:p>
            <a:endParaRPr lang="da-DK" smtClean="0"/>
          </a:p>
          <a:p>
            <a:r>
              <a:rPr lang="da-DK" smtClean="0"/>
              <a:t>Forholdets natur; Når parterne ikke kan finde andre retskilder, må dommeren se på forholdets natur, når dommen skal afsiges. Forholdets natur drejer sig om, at juridisk kulturtradition, herskende retsopfattelse, sund fornuft, rimelighedsbetragtninger og almindelige retsprincipper indgår i dommerens samlede vurdering af sagen. </a:t>
            </a:r>
          </a:p>
        </p:txBody>
      </p:sp>
      <p:sp>
        <p:nvSpPr>
          <p:cNvPr id="63492"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AA49FEF2-0E77-4756-911A-EE6D2346BBC5}" type="slidenum">
              <a:rPr lang="da-DK" smtClean="0"/>
              <a:pPr eaLnBrk="1" hangingPunct="1"/>
              <a:t>6</a:t>
            </a:fld>
            <a:endParaRPr lang="da-DK"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u="none" strike="noStrike" kern="1200" baseline="0" dirty="0" smtClean="0">
                <a:solidFill>
                  <a:schemeClr val="tx1"/>
                </a:solidFill>
                <a:latin typeface="+mn-lt"/>
                <a:ea typeface="+mn-ea"/>
                <a:cs typeface="+mn-cs"/>
              </a:rPr>
              <a:t>Forligsmandsloven har således</a:t>
            </a:r>
          </a:p>
          <a:p>
            <a:r>
              <a:rPr lang="da-DK" sz="1200" b="0" i="0" u="none" strike="noStrike" kern="1200" baseline="0" dirty="0" smtClean="0">
                <a:solidFill>
                  <a:schemeClr val="tx1"/>
                </a:solidFill>
                <a:latin typeface="+mn-lt"/>
                <a:ea typeface="+mn-ea"/>
                <a:cs typeface="+mn-cs"/>
              </a:rPr>
              <a:t>det primære sigte at fastlægge rammerne for den statslige forligsmægling i</a:t>
            </a:r>
          </a:p>
          <a:p>
            <a:r>
              <a:rPr lang="da-DK" sz="1200" b="0" i="0" u="none" strike="noStrike" kern="1200" baseline="0" dirty="0" smtClean="0">
                <a:solidFill>
                  <a:schemeClr val="tx1"/>
                </a:solidFill>
                <a:latin typeface="+mn-lt"/>
                <a:ea typeface="+mn-ea"/>
                <a:cs typeface="+mn-cs"/>
              </a:rPr>
              <a:t>Interessetvister. Forligsinstitutionen indtager en speciel rolle, da</a:t>
            </a:r>
          </a:p>
          <a:p>
            <a:r>
              <a:rPr lang="da-DK" sz="1200" b="0" i="0" u="none" strike="noStrike" kern="1200" baseline="0" dirty="0" smtClean="0">
                <a:solidFill>
                  <a:schemeClr val="tx1"/>
                </a:solidFill>
                <a:latin typeface="+mn-lt"/>
                <a:ea typeface="+mn-ea"/>
                <a:cs typeface="+mn-cs"/>
              </a:rPr>
              <a:t>den skal bistå parterne med selve overenskomstindgåelsen.</a:t>
            </a:r>
          </a:p>
          <a:p>
            <a:endParaRPr lang="da-DK" sz="1200" b="0" i="0" u="none" strike="noStrike" kern="1200" baseline="0" dirty="0" smtClean="0">
              <a:solidFill>
                <a:schemeClr val="tx1"/>
              </a:solidFill>
              <a:latin typeface="+mn-lt"/>
              <a:ea typeface="+mn-ea"/>
              <a:cs typeface="+mn-cs"/>
            </a:endParaRPr>
          </a:p>
          <a:p>
            <a:r>
              <a:rPr lang="da-DK" sz="1200" b="0" i="0" u="none" strike="noStrike" kern="1200" baseline="0" dirty="0" smtClean="0">
                <a:solidFill>
                  <a:schemeClr val="tx1"/>
                </a:solidFill>
                <a:latin typeface="+mn-lt"/>
                <a:ea typeface="+mn-ea"/>
                <a:cs typeface="+mn-cs"/>
              </a:rPr>
              <a:t>arbejdsretsloven fastlægger rammerne for Arbejdsrettens</a:t>
            </a:r>
          </a:p>
          <a:p>
            <a:r>
              <a:rPr lang="da-DK" sz="1200" b="0" i="0" u="none" strike="noStrike" kern="1200" baseline="0" dirty="0" smtClean="0">
                <a:solidFill>
                  <a:schemeClr val="tx1"/>
                </a:solidFill>
                <a:latin typeface="+mn-lt"/>
                <a:ea typeface="+mn-ea"/>
                <a:cs typeface="+mn-cs"/>
              </a:rPr>
              <a:t>og de faglige voldgiftsretters behandling af retstvister med relation til</a:t>
            </a:r>
          </a:p>
          <a:p>
            <a:r>
              <a:rPr lang="da-DK" sz="1200" b="0" i="0" u="none" strike="noStrike" kern="1200" baseline="0" dirty="0" smtClean="0">
                <a:solidFill>
                  <a:schemeClr val="tx1"/>
                </a:solidFill>
                <a:latin typeface="+mn-lt"/>
                <a:ea typeface="+mn-ea"/>
                <a:cs typeface="+mn-cs"/>
              </a:rPr>
              <a:t>kollektive overenskomster. EN SÅKALDT RETSPLEJELOV FOR ARBEJDSRETTEN </a:t>
            </a:r>
            <a:endParaRPr lang="da-DK" dirty="0"/>
          </a:p>
        </p:txBody>
      </p:sp>
      <p:sp>
        <p:nvSpPr>
          <p:cNvPr id="4" name="Pladsholder til diasnummer 3"/>
          <p:cNvSpPr>
            <a:spLocks noGrp="1"/>
          </p:cNvSpPr>
          <p:nvPr>
            <p:ph type="sldNum" sz="quarter" idx="10"/>
          </p:nvPr>
        </p:nvSpPr>
        <p:spPr/>
        <p:txBody>
          <a:bodyPr/>
          <a:lstStyle/>
          <a:p>
            <a:fld id="{A15801C0-8E63-4857-90C4-A71FDAED0859}" type="slidenum">
              <a:rPr lang="da-DK" smtClean="0"/>
              <a:t>7</a:t>
            </a:fld>
            <a:endParaRPr lang="da-DK"/>
          </a:p>
        </p:txBody>
      </p:sp>
    </p:spTree>
    <p:extLst>
      <p:ext uri="{BB962C8B-B14F-4D97-AF65-F5344CB8AC3E}">
        <p14:creationId xmlns:p14="http://schemas.microsoft.com/office/powerpoint/2010/main" val="1625718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smtClean="0"/>
              <a:t>Arbejdsretten</a:t>
            </a:r>
            <a:r>
              <a:rPr lang="da-DK" dirty="0" smtClean="0"/>
              <a:t> behandler især sager om overtrædelse og </a:t>
            </a:r>
            <a:r>
              <a:rPr lang="da-DK" b="1" u="none" dirty="0" smtClean="0"/>
              <a:t>fortolkning af hovedaftaler </a:t>
            </a:r>
            <a:r>
              <a:rPr lang="da-DK" dirty="0" smtClean="0"/>
              <a:t>og tilsvarende overenskomster med almindelige og principielle bestemmelser på det kollektiv arbejdsretlige område, om overtrædelse af andre kollektive overenskomster vedrørende løn- og arbejdsforhold, </a:t>
            </a:r>
            <a:r>
              <a:rPr lang="da-DK" u="sng" dirty="0" smtClean="0"/>
              <a:t>samt om lovligheden af kollektive kampskridt</a:t>
            </a:r>
            <a:r>
              <a:rPr lang="da-DK" dirty="0" smtClean="0"/>
              <a:t>, herunder anvendelse af sådanne til støtte for krav om overenskomst på områder, hvor kollektiv overenskomst ikke er indgået.</a:t>
            </a:r>
            <a:r>
              <a:rPr lang="da-DK" baseline="0" dirty="0" smtClean="0"/>
              <a:t> </a:t>
            </a:r>
            <a:r>
              <a:rPr lang="da-DK" dirty="0" smtClean="0"/>
              <a:t>Før en sag indbringes for retten, vil den normalt være behandlet i det fagretlige system ved lokal forhandling, på mæglings- og eventuelt tillige organisationsmøde og/eller fællesmøde samt undertiden ved faglig voldgiftsret.</a:t>
            </a:r>
          </a:p>
          <a:p>
            <a:endParaRPr lang="da-DK" dirty="0" smtClean="0"/>
          </a:p>
          <a:p>
            <a:endParaRPr lang="da-DK" dirty="0" smtClean="0"/>
          </a:p>
          <a:p>
            <a:r>
              <a:rPr lang="da-DK" dirty="0" smtClean="0"/>
              <a:t>Faglige voldgiftsretter behandler især sager om </a:t>
            </a:r>
            <a:r>
              <a:rPr lang="da-DK" b="0" dirty="0" smtClean="0"/>
              <a:t>forståelsen af kollektive overenskomster</a:t>
            </a:r>
            <a:r>
              <a:rPr lang="da-DK" dirty="0" smtClean="0"/>
              <a:t>, men efter generel eller konkret aftale mellem parterne også sager, der ellers ville høre under Arbejdsretten, eller som vedrørende krav, der helt eller delvis baserer sig på lovgivning, under de almindelige domstole.</a:t>
            </a:r>
            <a:r>
              <a:rPr lang="da-DK" baseline="0" dirty="0" smtClean="0"/>
              <a:t> </a:t>
            </a:r>
            <a:r>
              <a:rPr lang="da-DK" dirty="0" smtClean="0"/>
              <a:t>En faglig voldgiftsret består normalt af en opmand, der udpeges af Arbejdsrettens formand, samt 4 andre medlemmer, hvoraf 2 udpeges af lønmodtager- og 2 af arbejdsgiverparten.</a:t>
            </a:r>
            <a:br>
              <a:rPr lang="da-DK" dirty="0" smtClean="0"/>
            </a:br>
            <a:endParaRPr lang="da-DK" dirty="0"/>
          </a:p>
        </p:txBody>
      </p:sp>
      <p:sp>
        <p:nvSpPr>
          <p:cNvPr id="4" name="Pladsholder til diasnummer 3"/>
          <p:cNvSpPr>
            <a:spLocks noGrp="1"/>
          </p:cNvSpPr>
          <p:nvPr>
            <p:ph type="sldNum" sz="quarter" idx="10"/>
          </p:nvPr>
        </p:nvSpPr>
        <p:spPr/>
        <p:txBody>
          <a:bodyPr/>
          <a:lstStyle/>
          <a:p>
            <a:fld id="{36E48310-E5ED-4CC0-8C2D-365D26A81BAC}" type="slidenum">
              <a:rPr lang="da-DK" smtClean="0"/>
              <a:pPr/>
              <a:t>8</a:t>
            </a:fld>
            <a:endParaRPr lang="da-DK"/>
          </a:p>
        </p:txBody>
      </p:sp>
    </p:spTree>
    <p:extLst>
      <p:ext uri="{BB962C8B-B14F-4D97-AF65-F5344CB8AC3E}">
        <p14:creationId xmlns:p14="http://schemas.microsoft.com/office/powerpoint/2010/main" val="2299378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lnSpcReduction="10000"/>
          </a:bodyPr>
          <a:lstStyle/>
          <a:p>
            <a:pPr>
              <a:lnSpc>
                <a:spcPct val="80000"/>
              </a:lnSpc>
              <a:buFontTx/>
              <a:buNone/>
            </a:pPr>
            <a:r>
              <a:rPr lang="da-DK" sz="2300" dirty="0"/>
              <a:t>Hovedorganisationerne:</a:t>
            </a:r>
          </a:p>
          <a:p>
            <a:pPr lvl="2">
              <a:lnSpc>
                <a:spcPct val="80000"/>
              </a:lnSpc>
            </a:pPr>
            <a:r>
              <a:rPr lang="da-DK" sz="1900" dirty="0"/>
              <a:t>DA (Dansk Arbejdsgiverforening) – den største med i alt godt 28.000 medlemsvirksomheder, der omfatter 650.000 lønmodtagere. (underforbund: f.eks. Dansk Industri, Dansk Handel &amp; Service, Dansk Byggeri)</a:t>
            </a:r>
          </a:p>
          <a:p>
            <a:pPr lvl="2">
              <a:lnSpc>
                <a:spcPct val="80000"/>
              </a:lnSpc>
            </a:pPr>
            <a:r>
              <a:rPr lang="da-DK" sz="1900" dirty="0"/>
              <a:t>SALA (Sammenslutningen af Landbruget Arbejdsgivere) – omfatter ca. 38.000 lønmodtagere.</a:t>
            </a:r>
          </a:p>
          <a:p>
            <a:pPr lvl="2">
              <a:lnSpc>
                <a:spcPct val="80000"/>
              </a:lnSpc>
            </a:pPr>
            <a:r>
              <a:rPr lang="da-DK" sz="1900" dirty="0"/>
              <a:t>Finanssektorens Arbejdsgiverforening – omfatter ca. 60.000 lønmodtagere</a:t>
            </a:r>
            <a:endParaRPr lang="da-DK" sz="1900" b="1" dirty="0"/>
          </a:p>
          <a:p>
            <a:pPr>
              <a:lnSpc>
                <a:spcPct val="80000"/>
              </a:lnSpc>
            </a:pPr>
            <a:endParaRPr lang="da-DK" sz="2500" dirty="0"/>
          </a:p>
          <a:p>
            <a:pPr>
              <a:lnSpc>
                <a:spcPct val="80000"/>
              </a:lnSpc>
            </a:pPr>
            <a:r>
              <a:rPr lang="da-DK" sz="2500" dirty="0"/>
              <a:t>Offentlig sektor: Stat, region og kommuner tegner sig for ca. en million ansatte </a:t>
            </a:r>
          </a:p>
          <a:p>
            <a:pPr lvl="2">
              <a:lnSpc>
                <a:spcPct val="80000"/>
              </a:lnSpc>
            </a:pPr>
            <a:r>
              <a:rPr lang="da-DK" sz="1900" dirty="0"/>
              <a:t>henholdsvis finansministeren, Foreningen af Danske Regioner og Kommunernes Landsforening, der er arbejdsgivere.</a:t>
            </a:r>
          </a:p>
          <a:p>
            <a:endParaRPr lang="da-DK" dirty="0"/>
          </a:p>
        </p:txBody>
      </p:sp>
      <p:sp>
        <p:nvSpPr>
          <p:cNvPr id="4" name="Pladsholder til diasnummer 3"/>
          <p:cNvSpPr>
            <a:spLocks noGrp="1"/>
          </p:cNvSpPr>
          <p:nvPr>
            <p:ph type="sldNum" sz="quarter" idx="10"/>
          </p:nvPr>
        </p:nvSpPr>
        <p:spPr/>
        <p:txBody>
          <a:bodyPr/>
          <a:lstStyle/>
          <a:p>
            <a:fld id="{36E48310-E5ED-4CC0-8C2D-365D26A81BAC}" type="slidenum">
              <a:rPr lang="da-DK" smtClean="0"/>
              <a:pPr/>
              <a:t>9</a:t>
            </a:fld>
            <a:endParaRPr lang="da-DK"/>
          </a:p>
        </p:txBody>
      </p:sp>
    </p:spTree>
    <p:extLst>
      <p:ext uri="{BB962C8B-B14F-4D97-AF65-F5344CB8AC3E}">
        <p14:creationId xmlns:p14="http://schemas.microsoft.com/office/powerpoint/2010/main" val="4139313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fontScale="70000" lnSpcReduction="20000"/>
          </a:bodyPr>
          <a:lstStyle/>
          <a:p>
            <a:r>
              <a:rPr lang="da-DK" sz="2900" dirty="0"/>
              <a:t>Fire hovedorganisationer:</a:t>
            </a:r>
          </a:p>
          <a:p>
            <a:pPr lvl="2"/>
            <a:r>
              <a:rPr lang="da-DK" sz="1900" dirty="0"/>
              <a:t>LO (Landsorganisationen i Danmark) samler 19 fagforbund, heriblandt HK, 3F og Metal, og har samlet ca.1,1mio. medlemmer (2012)</a:t>
            </a:r>
          </a:p>
          <a:p>
            <a:pPr lvl="2"/>
            <a:r>
              <a:rPr lang="da-DK" sz="1900" dirty="0"/>
              <a:t>FTF (Funktionærernes og Tjenestemændenes Fællesråd), herunder Danmarks Lærerforening, DS; Dansk Sygeplejeråd, BUPL m.fl. – ca. 350.000 medlemmer (2012)</a:t>
            </a:r>
          </a:p>
          <a:p>
            <a:pPr lvl="2"/>
            <a:r>
              <a:rPr lang="da-DK" sz="1900" dirty="0"/>
              <a:t>Ledernes Hovedorganisation – mellemledere i det private (ca. 90.000 medlemmer pr. 2012)</a:t>
            </a:r>
          </a:p>
          <a:p>
            <a:pPr lvl="2"/>
            <a:r>
              <a:rPr lang="da-DK" sz="1900" dirty="0"/>
              <a:t>AC (Akademikernes Centralorganisation), herunder Dansk Magisterforening, DJØF, Den Danske Lægeforening m.fl. med i alt  ca.160.000  medlemmer (2012).</a:t>
            </a:r>
          </a:p>
          <a:p>
            <a:pPr lvl="2"/>
            <a:endParaRPr lang="da-DK" sz="1500" dirty="0"/>
          </a:p>
          <a:p>
            <a:r>
              <a:rPr lang="da-DK" sz="2900" dirty="0"/>
              <a:t>”De gule fagforeninger” uden for hovedorganisationerne, som KRIFA, det faglige hus m.fl.:  ca. 260.000 pr. 2012</a:t>
            </a:r>
          </a:p>
          <a:p>
            <a:pPr>
              <a:buFontTx/>
              <a:buNone/>
            </a:pPr>
            <a:endParaRPr lang="da-DK" sz="2900" dirty="0"/>
          </a:p>
          <a:p>
            <a:r>
              <a:rPr lang="da-DK" sz="2900" dirty="0"/>
              <a:t>Organisationsprocent 2013 ca. 60 % i hovedorganisationen, ca. 8 % hos ”de gule”</a:t>
            </a:r>
          </a:p>
          <a:p>
            <a:endParaRPr lang="da-DK" dirty="0"/>
          </a:p>
        </p:txBody>
      </p:sp>
      <p:sp>
        <p:nvSpPr>
          <p:cNvPr id="4" name="Pladsholder til diasnummer 3"/>
          <p:cNvSpPr>
            <a:spLocks noGrp="1"/>
          </p:cNvSpPr>
          <p:nvPr>
            <p:ph type="sldNum" sz="quarter" idx="10"/>
          </p:nvPr>
        </p:nvSpPr>
        <p:spPr/>
        <p:txBody>
          <a:bodyPr/>
          <a:lstStyle/>
          <a:p>
            <a:fld id="{36E48310-E5ED-4CC0-8C2D-365D26A81BAC}" type="slidenum">
              <a:rPr lang="da-DK" smtClean="0"/>
              <a:pPr/>
              <a:t>10</a:t>
            </a:fld>
            <a:endParaRPr lang="da-DK"/>
          </a:p>
        </p:txBody>
      </p:sp>
    </p:spTree>
    <p:extLst>
      <p:ext uri="{BB962C8B-B14F-4D97-AF65-F5344CB8AC3E}">
        <p14:creationId xmlns:p14="http://schemas.microsoft.com/office/powerpoint/2010/main" val="2589758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kern="1200" dirty="0" smtClean="0">
                <a:solidFill>
                  <a:schemeClr val="tx1"/>
                </a:solidFill>
                <a:effectLst/>
                <a:latin typeface="+mn-lt"/>
                <a:ea typeface="+mn-ea"/>
                <a:cs typeface="+mn-cs"/>
              </a:rPr>
              <a:t>Selvtest 1. "Den danske model": </a:t>
            </a:r>
          </a:p>
          <a:p>
            <a:r>
              <a:rPr lang="da-DK" sz="1200" i="1" kern="1200" dirty="0" smtClean="0">
                <a:solidFill>
                  <a:schemeClr val="tx1"/>
                </a:solidFill>
                <a:effectLst/>
                <a:latin typeface="+mn-lt"/>
                <a:ea typeface="+mn-ea"/>
                <a:cs typeface="+mn-cs"/>
              </a:rPr>
              <a:t>Hvad tænkes der på, når man taler om "den danske model"?</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endParaRPr lang="da-DK" sz="1200"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Svar:</a:t>
            </a:r>
          </a:p>
          <a:p>
            <a:r>
              <a:rPr lang="da-DK" sz="1200" kern="1200" dirty="0" smtClean="0">
                <a:solidFill>
                  <a:schemeClr val="tx1"/>
                </a:solidFill>
                <a:effectLst/>
                <a:latin typeface="+mn-lt"/>
                <a:ea typeface="+mn-ea"/>
                <a:cs typeface="+mn-cs"/>
              </a:rPr>
              <a:t>Der tænkes på en arbejdsretsordning, der i vid udstrækning overlader det til de involverede parter selv gennem deres organisationer at bestemme, hvilke regler der skal gælde for lønnet arbejde.</a:t>
            </a:r>
          </a:p>
          <a:p>
            <a:endParaRPr lang="da-DK" dirty="0"/>
          </a:p>
        </p:txBody>
      </p:sp>
      <p:sp>
        <p:nvSpPr>
          <p:cNvPr id="4" name="Pladsholder til diasnummer 3"/>
          <p:cNvSpPr>
            <a:spLocks noGrp="1"/>
          </p:cNvSpPr>
          <p:nvPr>
            <p:ph type="sldNum" sz="quarter" idx="10"/>
          </p:nvPr>
        </p:nvSpPr>
        <p:spPr/>
        <p:txBody>
          <a:bodyPr/>
          <a:lstStyle/>
          <a:p>
            <a:fld id="{36E48310-E5ED-4CC0-8C2D-365D26A81BAC}" type="slidenum">
              <a:rPr lang="da-DK" smtClean="0"/>
              <a:pPr/>
              <a:t>13</a:t>
            </a:fld>
            <a:endParaRPr lang="da-DK"/>
          </a:p>
        </p:txBody>
      </p:sp>
    </p:spTree>
    <p:extLst>
      <p:ext uri="{BB962C8B-B14F-4D97-AF65-F5344CB8AC3E}">
        <p14:creationId xmlns:p14="http://schemas.microsoft.com/office/powerpoint/2010/main" val="2008391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ER</a:t>
            </a:r>
            <a:r>
              <a:rPr lang="da-DK" baseline="0" dirty="0" smtClean="0"/>
              <a:t> DER TALE OM STEDLIG ELLER SAGLIG KOMPETENCE ? </a:t>
            </a:r>
            <a:endParaRPr lang="da-DK" dirty="0"/>
          </a:p>
        </p:txBody>
      </p:sp>
      <p:sp>
        <p:nvSpPr>
          <p:cNvPr id="4" name="Pladsholder til diasnummer 3"/>
          <p:cNvSpPr>
            <a:spLocks noGrp="1"/>
          </p:cNvSpPr>
          <p:nvPr>
            <p:ph type="sldNum" sz="quarter" idx="10"/>
          </p:nvPr>
        </p:nvSpPr>
        <p:spPr/>
        <p:txBody>
          <a:bodyPr/>
          <a:lstStyle/>
          <a:p>
            <a:fld id="{A15801C0-8E63-4857-90C4-A71FDAED0859}" type="slidenum">
              <a:rPr lang="da-DK" smtClean="0"/>
              <a:t>16</a:t>
            </a:fld>
            <a:endParaRPr lang="da-DK"/>
          </a:p>
        </p:txBody>
      </p:sp>
    </p:spTree>
    <p:extLst>
      <p:ext uri="{BB962C8B-B14F-4D97-AF65-F5344CB8AC3E}">
        <p14:creationId xmlns:p14="http://schemas.microsoft.com/office/powerpoint/2010/main" val="249625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Ref idx="1003">
        <a:schemeClr val="bg1"/>
      </p:bgRef>
    </p:bg>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Afrundet rektangel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titel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smtClean="0"/>
              <a:t>Klik for at redigere i master</a:t>
            </a:r>
            <a:endParaRPr kumimoji="0" lang="en-US"/>
          </a:p>
        </p:txBody>
      </p:sp>
      <p:sp>
        <p:nvSpPr>
          <p:cNvPr id="28" name="Pladsholder til dato 27"/>
          <p:cNvSpPr>
            <a:spLocks noGrp="1"/>
          </p:cNvSpPr>
          <p:nvPr>
            <p:ph type="dt" sz="half" idx="10"/>
          </p:nvPr>
        </p:nvSpPr>
        <p:spPr/>
        <p:txBody>
          <a:bodyPr/>
          <a:lstStyle/>
          <a:p>
            <a:fld id="{216C5678-EE20-4FA5-88E2-6E0BD67A2E26}" type="datetime1">
              <a:rPr lang="en-US" smtClean="0"/>
              <a:t>12/30/2015</a:t>
            </a:fld>
            <a:endParaRPr lang="en-US" dirty="0"/>
          </a:p>
        </p:txBody>
      </p:sp>
      <p:sp>
        <p:nvSpPr>
          <p:cNvPr id="17" name="Pladsholder til sidefod 16"/>
          <p:cNvSpPr>
            <a:spLocks noGrp="1"/>
          </p:cNvSpPr>
          <p:nvPr>
            <p:ph type="ftr" sz="quarter" idx="11"/>
          </p:nvPr>
        </p:nvSpPr>
        <p:spPr/>
        <p:txBody>
          <a:bodyPr/>
          <a:lstStyle/>
          <a:p>
            <a:r>
              <a:rPr lang="en-US" smtClean="0"/>
              <a:t>Footer Text</a:t>
            </a:r>
            <a:endParaRPr lang="en-US" dirty="0"/>
          </a:p>
        </p:txBody>
      </p:sp>
      <p:sp>
        <p:nvSpPr>
          <p:cNvPr id="29" name="Pladsholder til diasnummer 28"/>
          <p:cNvSpPr>
            <a:spLocks noGrp="1"/>
          </p:cNvSpPr>
          <p:nvPr>
            <p:ph type="sldNum" sz="quarter" idx="12"/>
          </p:nvPr>
        </p:nvSpPr>
        <p:spPr/>
        <p:txBody>
          <a:bodyPr lIns="0" tIns="0" rIns="0" bIns="0">
            <a:noAutofit/>
          </a:bodyPr>
          <a:lstStyle>
            <a:lvl1pPr>
              <a:defRPr sz="1400">
                <a:solidFill>
                  <a:srgbClr val="FFFFFF"/>
                </a:solidFill>
              </a:defRPr>
            </a:lvl1pPr>
          </a:lstStyle>
          <a:p>
            <a:fld id="{BA9B540C-44DA-4F69-89C9-7C84606640D3}" type="slidenum">
              <a:rPr lang="en-US" smtClean="0"/>
              <a:pPr/>
              <a:t>‹nr.›</a:t>
            </a:fld>
            <a:endParaRPr lang="en-US" dirty="0"/>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da-DK" smtClean="0"/>
              <a:t>Klik for at redigere i master</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i master</a:t>
            </a:r>
            <a:endParaRPr kumimoji="0" lang="en-US"/>
          </a:p>
        </p:txBody>
      </p:sp>
      <p:sp>
        <p:nvSpPr>
          <p:cNvPr id="3" name="Pladsholder til lodret titel 2"/>
          <p:cNvSpPr>
            <a:spLocks noGrp="1"/>
          </p:cNvSpPr>
          <p:nvPr>
            <p:ph type="body" orient="vert" idx="1"/>
          </p:nvPr>
        </p:nvSpPr>
        <p:spPr/>
        <p:txBody>
          <a:bodyPr vert="eaVer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EA051B39-B140-43FE-96DB-472A2B59CE7C}"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41"/>
            <a:ext cx="2011680" cy="5851525"/>
          </a:xfrm>
        </p:spPr>
        <p:txBody>
          <a:bodyPr vert="eaVert"/>
          <a:lstStyle/>
          <a:p>
            <a:r>
              <a:rPr kumimoji="0" lang="da-DK" smtClean="0"/>
              <a:t>Klik for at redigere i master</a:t>
            </a:r>
            <a:endParaRPr kumimoji="0" lang="en-US"/>
          </a:p>
        </p:txBody>
      </p:sp>
      <p:sp>
        <p:nvSpPr>
          <p:cNvPr id="3" name="Pladsholder til lodret titel 2"/>
          <p:cNvSpPr>
            <a:spLocks noGrp="1"/>
          </p:cNvSpPr>
          <p:nvPr>
            <p:ph type="body" orient="vert" idx="1"/>
          </p:nvPr>
        </p:nvSpPr>
        <p:spPr>
          <a:xfrm>
            <a:off x="914400" y="274640"/>
            <a:ext cx="5562600" cy="5851525"/>
          </a:xfrm>
        </p:spPr>
        <p:txBody>
          <a:bodyPr vert="eaVer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DA600BB2-27C5-458B-ABCE-839C88CF47CE}"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i master</a:t>
            </a:r>
            <a:endParaRPr kumimoji="0" lang="en-US"/>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‹nr.›</a:t>
            </a:fld>
            <a:endParaRPr lang="en-US"/>
          </a:p>
        </p:txBody>
      </p:sp>
      <p:sp>
        <p:nvSpPr>
          <p:cNvPr id="8" name="Pladsholder til indhold 7"/>
          <p:cNvSpPr>
            <a:spLocks noGrp="1"/>
          </p:cNvSpPr>
          <p:nvPr>
            <p:ph sz="quarter" idx="1"/>
          </p:nvPr>
        </p:nvSpPr>
        <p:spPr>
          <a:xfrm>
            <a:off x="914400" y="1447800"/>
            <a:ext cx="7772400" cy="4572000"/>
          </a:xfrm>
        </p:spPr>
        <p:txBody>
          <a:bodyPr vert="horz"/>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3">
        <a:schemeClr val="bg1"/>
      </p:bgRef>
    </p:bg>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Afrundet rektangel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722313" y="952500"/>
            <a:ext cx="7772400" cy="1362075"/>
          </a:xfrm>
        </p:spPr>
        <p:txBody>
          <a:bodyPr anchor="b" anchorCtr="0"/>
          <a:lstStyle>
            <a:lvl1pPr algn="l">
              <a:buNone/>
              <a:defRPr sz="4000" b="0" cap="none"/>
            </a:lvl1pPr>
          </a:lstStyle>
          <a:p>
            <a:r>
              <a:rPr kumimoji="0" lang="da-DK" smtClean="0"/>
              <a:t>Klik for at redigere i master</a:t>
            </a:r>
            <a:endParaRPr kumimoji="0" lang="en-US"/>
          </a:p>
        </p:txBody>
      </p:sp>
      <p:sp>
        <p:nvSpPr>
          <p:cNvPr id="3" name="Pladsholder til teks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smtClean="0"/>
              <a:t>Klik for at redigere i master</a:t>
            </a:r>
          </a:p>
        </p:txBody>
      </p:sp>
      <p:sp>
        <p:nvSpPr>
          <p:cNvPr id="4" name="Pladsholder til dato 3"/>
          <p:cNvSpPr>
            <a:spLocks noGrp="1"/>
          </p:cNvSpPr>
          <p:nvPr>
            <p:ph type="dt" sz="half" idx="10"/>
          </p:nvPr>
        </p:nvSpPr>
        <p:spPr/>
        <p:txBody>
          <a:bodyPr/>
          <a:lstStyle/>
          <a:p>
            <a:fld id="{09CAEA93-55E7-4DA9-90C2-089A26EEFEC4}" type="datetime1">
              <a:rPr lang="en-US" smtClean="0"/>
              <a:t>12/30/2015</a:t>
            </a:fld>
            <a:endParaRPr lang="en-US"/>
          </a:p>
        </p:txBody>
      </p:sp>
      <p:sp>
        <p:nvSpPr>
          <p:cNvPr id="5" name="Pladsholder til sidefod 4"/>
          <p:cNvSpPr>
            <a:spLocks noGrp="1"/>
          </p:cNvSpPr>
          <p:nvPr>
            <p:ph type="ftr" sz="quarter" idx="11"/>
          </p:nvPr>
        </p:nvSpPr>
        <p:spPr>
          <a:xfrm>
            <a:off x="800100" y="6172200"/>
            <a:ext cx="4000500" cy="457200"/>
          </a:xfrm>
        </p:spPr>
        <p:txBody>
          <a:bodyPr/>
          <a:lstStyle/>
          <a:p>
            <a:r>
              <a:rPr lang="en-US" smtClean="0"/>
              <a:t>Footer Text</a:t>
            </a:r>
            <a:endParaRPr lang="en-US"/>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dsholder til diasnummer 5"/>
          <p:cNvSpPr>
            <a:spLocks noGrp="1"/>
          </p:cNvSpPr>
          <p:nvPr>
            <p:ph type="sldNum" sz="quarter" idx="12"/>
          </p:nvPr>
        </p:nvSpPr>
        <p:spPr>
          <a:xfrm>
            <a:off x="146304" y="6208776"/>
            <a:ext cx="457200" cy="457200"/>
          </a:xfrm>
        </p:spPr>
        <p:txBody>
          <a:bodyPr/>
          <a:lstStyle/>
          <a:p>
            <a:fld id="{BA9B540C-44DA-4F69-89C9-7C84606640D3}" type="slidenum">
              <a:rPr lang="en-US" smtClean="0"/>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i master</a:t>
            </a:r>
            <a:endParaRPr kumimoji="0" lang="en-US"/>
          </a:p>
        </p:txBody>
      </p:sp>
      <p:sp>
        <p:nvSpPr>
          <p:cNvPr id="5" name="Pladsholder til dato 4"/>
          <p:cNvSpPr>
            <a:spLocks noGrp="1"/>
          </p:cNvSpPr>
          <p:nvPr>
            <p:ph type="dt" sz="half" idx="10"/>
          </p:nvPr>
        </p:nvSpPr>
        <p:spPr/>
        <p:txBody>
          <a:bodyPr/>
          <a:lstStyle/>
          <a:p>
            <a:fld id="{E34CF3C7-6809-4F39-BD67-A75817BDDE0A}" type="datetime1">
              <a:rPr lang="en-US" smtClean="0"/>
              <a:t>12/30/2015</a:t>
            </a:fld>
            <a:endParaRPr lang="en-US"/>
          </a:p>
        </p:txBody>
      </p:sp>
      <p:sp>
        <p:nvSpPr>
          <p:cNvPr id="6" name="Pladsholder til sidefod 5"/>
          <p:cNvSpPr>
            <a:spLocks noGrp="1"/>
          </p:cNvSpPr>
          <p:nvPr>
            <p:ph type="ftr" sz="quarter" idx="11"/>
          </p:nvPr>
        </p:nvSpPr>
        <p:spPr/>
        <p:txBody>
          <a:bodyPr/>
          <a:lstStyle/>
          <a:p>
            <a:r>
              <a:rPr lang="en-US" smtClean="0"/>
              <a:t>Footer Text</a:t>
            </a:r>
            <a:endParaRPr lang="en-US"/>
          </a:p>
        </p:txBody>
      </p:sp>
      <p:sp>
        <p:nvSpPr>
          <p:cNvPr id="7" name="Pladsholder til diasnummer 6"/>
          <p:cNvSpPr>
            <a:spLocks noGrp="1"/>
          </p:cNvSpPr>
          <p:nvPr>
            <p:ph type="sldNum" sz="quarter" idx="12"/>
          </p:nvPr>
        </p:nvSpPr>
        <p:spPr/>
        <p:txBody>
          <a:bodyPr/>
          <a:lstStyle/>
          <a:p>
            <a:fld id="{BA9B540C-44DA-4F69-89C9-7C84606640D3}" type="slidenum">
              <a:rPr lang="en-US" smtClean="0"/>
              <a:pPr/>
              <a:t>‹nr.›</a:t>
            </a:fld>
            <a:endParaRPr lang="en-US"/>
          </a:p>
        </p:txBody>
      </p:sp>
      <p:sp>
        <p:nvSpPr>
          <p:cNvPr id="9" name="Pladsholder til indhold 8"/>
          <p:cNvSpPr>
            <a:spLocks noGrp="1"/>
          </p:cNvSpPr>
          <p:nvPr>
            <p:ph sz="quarter" idx="1"/>
          </p:nvPr>
        </p:nvSpPr>
        <p:spPr>
          <a:xfrm>
            <a:off x="914400" y="1447800"/>
            <a:ext cx="3749040" cy="4572000"/>
          </a:xfrm>
        </p:spPr>
        <p:txBody>
          <a:bodyPr vert="horz"/>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11" name="Pladsholder til indhold 10"/>
          <p:cNvSpPr>
            <a:spLocks noGrp="1"/>
          </p:cNvSpPr>
          <p:nvPr>
            <p:ph sz="quarter" idx="2"/>
          </p:nvPr>
        </p:nvSpPr>
        <p:spPr>
          <a:xfrm>
            <a:off x="4933950" y="1447800"/>
            <a:ext cx="3749040" cy="4572000"/>
          </a:xfrm>
        </p:spPr>
        <p:txBody>
          <a:bodyPr vert="horz"/>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914400" y="273050"/>
            <a:ext cx="7772400" cy="1143000"/>
          </a:xfrm>
        </p:spPr>
        <p:txBody>
          <a:bodyPr anchor="b" anchorCtr="0"/>
          <a:lstStyle>
            <a:lvl1pPr>
              <a:defRPr/>
            </a:lvl1pPr>
          </a:lstStyle>
          <a:p>
            <a:r>
              <a:rPr kumimoji="0" lang="da-DK" smtClean="0"/>
              <a:t>Klik for at redigere i master</a:t>
            </a:r>
            <a:endParaRPr kumimoji="0" lang="en-US"/>
          </a:p>
        </p:txBody>
      </p:sp>
      <p:sp>
        <p:nvSpPr>
          <p:cNvPr id="3" name="Pladsholder til teks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i master</a:t>
            </a:r>
          </a:p>
        </p:txBody>
      </p:sp>
      <p:sp>
        <p:nvSpPr>
          <p:cNvPr id="4" name="Pladsholder til teks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i master</a:t>
            </a:r>
          </a:p>
        </p:txBody>
      </p:sp>
      <p:sp>
        <p:nvSpPr>
          <p:cNvPr id="7" name="Pladsholder til dato 6"/>
          <p:cNvSpPr>
            <a:spLocks noGrp="1"/>
          </p:cNvSpPr>
          <p:nvPr>
            <p:ph type="dt" sz="half" idx="10"/>
          </p:nvPr>
        </p:nvSpPr>
        <p:spPr/>
        <p:txBody>
          <a:bodyPr/>
          <a:lstStyle/>
          <a:p>
            <a:fld id="{F7EAEB24-CE78-465C-A726-91D0868FA48F}" type="datetime1">
              <a:rPr lang="en-US" smtClean="0"/>
              <a:t>12/30/2015</a:t>
            </a:fld>
            <a:endParaRPr lang="en-US"/>
          </a:p>
        </p:txBody>
      </p:sp>
      <p:sp>
        <p:nvSpPr>
          <p:cNvPr id="8" name="Pladsholder til sidefod 7"/>
          <p:cNvSpPr>
            <a:spLocks noGrp="1"/>
          </p:cNvSpPr>
          <p:nvPr>
            <p:ph type="ftr" sz="quarter" idx="11"/>
          </p:nvPr>
        </p:nvSpPr>
        <p:spPr/>
        <p:txBody>
          <a:bodyPr/>
          <a:lstStyle/>
          <a:p>
            <a:r>
              <a:rPr lang="en-US" smtClean="0"/>
              <a:t>Footer Text</a:t>
            </a:r>
            <a:endParaRPr lang="en-US"/>
          </a:p>
        </p:txBody>
      </p:sp>
      <p:sp>
        <p:nvSpPr>
          <p:cNvPr id="9" name="Pladsholder til diasnummer 8"/>
          <p:cNvSpPr>
            <a:spLocks noGrp="1"/>
          </p:cNvSpPr>
          <p:nvPr>
            <p:ph type="sldNum" sz="quarter" idx="12"/>
          </p:nvPr>
        </p:nvSpPr>
        <p:spPr/>
        <p:txBody>
          <a:bodyPr/>
          <a:lstStyle/>
          <a:p>
            <a:fld id="{BA9B540C-44DA-4F69-89C9-7C84606640D3}" type="slidenum">
              <a:rPr lang="en-US" smtClean="0"/>
              <a:pPr/>
              <a:t>‹nr.›</a:t>
            </a:fld>
            <a:endParaRPr lang="en-US"/>
          </a:p>
        </p:txBody>
      </p:sp>
      <p:sp>
        <p:nvSpPr>
          <p:cNvPr id="11" name="Pladsholder til indhold 10"/>
          <p:cNvSpPr>
            <a:spLocks noGrp="1"/>
          </p:cNvSpPr>
          <p:nvPr>
            <p:ph sz="half" idx="2"/>
          </p:nvPr>
        </p:nvSpPr>
        <p:spPr>
          <a:xfrm>
            <a:off x="914400" y="2247900"/>
            <a:ext cx="3733800" cy="3886200"/>
          </a:xfrm>
        </p:spPr>
        <p:txBody>
          <a:bodyPr vert="horz"/>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13" name="Pladsholder til indhold 12"/>
          <p:cNvSpPr>
            <a:spLocks noGrp="1"/>
          </p:cNvSpPr>
          <p:nvPr>
            <p:ph sz="half" idx="4"/>
          </p:nvPr>
        </p:nvSpPr>
        <p:spPr>
          <a:xfrm>
            <a:off x="4953000" y="2247900"/>
            <a:ext cx="3733800" cy="3886200"/>
          </a:xfrm>
        </p:spPr>
        <p:txBody>
          <a:bodyPr vert="horz"/>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i master</a:t>
            </a:r>
            <a:endParaRPr kumimoji="0" lang="en-US"/>
          </a:p>
        </p:txBody>
      </p:sp>
      <p:sp>
        <p:nvSpPr>
          <p:cNvPr id="3" name="Pladsholder til dato 2"/>
          <p:cNvSpPr>
            <a:spLocks noGrp="1"/>
          </p:cNvSpPr>
          <p:nvPr>
            <p:ph type="dt" sz="half" idx="10"/>
          </p:nvPr>
        </p:nvSpPr>
        <p:spPr/>
        <p:txBody>
          <a:bodyPr/>
          <a:lstStyle/>
          <a:p>
            <a:fld id="{40BAADF0-1749-4E8B-9691-B44A5F8C0895}"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8AF628A-A867-4937-BBE5-207DB6F9C51A}" type="datetime1">
              <a:rPr lang="en-US" smtClean="0"/>
              <a:t>12/30/2015</a:t>
            </a:fld>
            <a:endParaRPr lang="en-US"/>
          </a:p>
        </p:txBody>
      </p:sp>
      <p:sp>
        <p:nvSpPr>
          <p:cNvPr id="3" name="Pladsholder til sidefod 2"/>
          <p:cNvSpPr>
            <a:spLocks noGrp="1"/>
          </p:cNvSpPr>
          <p:nvPr>
            <p:ph type="ftr" sz="quarter" idx="11"/>
          </p:nvPr>
        </p:nvSpPr>
        <p:spPr/>
        <p:txBody>
          <a:bodyPr/>
          <a:lstStyle/>
          <a:p>
            <a:r>
              <a:rPr lang="en-US" smtClean="0"/>
              <a:t>Footer Text</a:t>
            </a:r>
            <a:endParaRPr lang="en-US"/>
          </a:p>
        </p:txBody>
      </p:sp>
      <p:sp>
        <p:nvSpPr>
          <p:cNvPr id="4" name="Pladsholder til diasnummer 3"/>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Afrundet rektangel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914400" y="273050"/>
            <a:ext cx="7772400" cy="1143000"/>
          </a:xfrm>
        </p:spPr>
        <p:txBody>
          <a:bodyPr anchor="b" anchorCtr="0"/>
          <a:lstStyle>
            <a:lvl1pPr algn="l">
              <a:buNone/>
              <a:defRPr sz="4000" b="0"/>
            </a:lvl1pPr>
          </a:lstStyle>
          <a:p>
            <a:r>
              <a:rPr kumimoji="0" lang="da-DK" smtClean="0"/>
              <a:t>Klik for at redigere i master</a:t>
            </a:r>
            <a:endParaRPr kumimoji="0" lang="en-US"/>
          </a:p>
        </p:txBody>
      </p:sp>
      <p:sp>
        <p:nvSpPr>
          <p:cNvPr id="3" name="Pladsholder til teks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da-DK" smtClean="0"/>
              <a:t>Klik for at redigere i master</a:t>
            </a:r>
          </a:p>
        </p:txBody>
      </p:sp>
      <p:sp>
        <p:nvSpPr>
          <p:cNvPr id="5" name="Pladsholder til dato 4"/>
          <p:cNvSpPr>
            <a:spLocks noGrp="1"/>
          </p:cNvSpPr>
          <p:nvPr>
            <p:ph type="dt" sz="half" idx="10"/>
          </p:nvPr>
        </p:nvSpPr>
        <p:spPr/>
        <p:txBody>
          <a:bodyPr/>
          <a:lstStyle/>
          <a:p>
            <a:fld id="{118BBB94-68E6-4675-A946-F1C5994EDBD7}" type="datetime1">
              <a:rPr lang="en-US" smtClean="0"/>
              <a:t>12/30/2015</a:t>
            </a:fld>
            <a:endParaRPr lang="en-US"/>
          </a:p>
        </p:txBody>
      </p:sp>
      <p:sp>
        <p:nvSpPr>
          <p:cNvPr id="6" name="Pladsholder til sidefod 5"/>
          <p:cNvSpPr>
            <a:spLocks noGrp="1"/>
          </p:cNvSpPr>
          <p:nvPr>
            <p:ph type="ftr" sz="quarter" idx="11"/>
          </p:nvPr>
        </p:nvSpPr>
        <p:spPr/>
        <p:txBody>
          <a:bodyPr/>
          <a:lstStyle/>
          <a:p>
            <a:r>
              <a:rPr lang="en-US" smtClean="0"/>
              <a:t>Footer Text</a:t>
            </a:r>
            <a:endParaRPr lang="en-US"/>
          </a:p>
        </p:txBody>
      </p:sp>
      <p:sp>
        <p:nvSpPr>
          <p:cNvPr id="7" name="Pladsholder til diasnummer 6"/>
          <p:cNvSpPr>
            <a:spLocks noGrp="1"/>
          </p:cNvSpPr>
          <p:nvPr>
            <p:ph type="sldNum" sz="quarter" idx="12"/>
          </p:nvPr>
        </p:nvSpPr>
        <p:spPr/>
        <p:txBody>
          <a:bodyPr/>
          <a:lstStyle/>
          <a:p>
            <a:fld id="{BA9B540C-44DA-4F69-89C9-7C84606640D3}" type="slidenum">
              <a:rPr lang="en-US" smtClean="0"/>
              <a:pPr/>
              <a:t>‹nr.›</a:t>
            </a:fld>
            <a:endParaRPr lang="en-US"/>
          </a:p>
        </p:txBody>
      </p:sp>
      <p:sp>
        <p:nvSpPr>
          <p:cNvPr id="11" name="Pladsholder til indhold 10"/>
          <p:cNvSpPr>
            <a:spLocks noGrp="1"/>
          </p:cNvSpPr>
          <p:nvPr>
            <p:ph sz="quarter" idx="1"/>
          </p:nvPr>
        </p:nvSpPr>
        <p:spPr>
          <a:xfrm>
            <a:off x="2971800" y="1600200"/>
            <a:ext cx="5715000" cy="4495800"/>
          </a:xfrm>
        </p:spPr>
        <p:txBody>
          <a:bodyPr vert="horz"/>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da-DK" smtClean="0"/>
              <a:t>Klik for at redigere i master</a:t>
            </a:r>
            <a:endParaRPr kumimoji="0" lang="en-US"/>
          </a:p>
        </p:txBody>
      </p:sp>
      <p:sp>
        <p:nvSpPr>
          <p:cNvPr id="4" name="Pladsholder til teks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da-DK" smtClean="0"/>
              <a:t>Klik for at redigere i master</a:t>
            </a:r>
          </a:p>
        </p:txBody>
      </p:sp>
      <p:sp>
        <p:nvSpPr>
          <p:cNvPr id="5" name="Pladsholder til dato 4"/>
          <p:cNvSpPr>
            <a:spLocks noGrp="1"/>
          </p:cNvSpPr>
          <p:nvPr>
            <p:ph type="dt" sz="half" idx="10"/>
          </p:nvPr>
        </p:nvSpPr>
        <p:spPr/>
        <p:txBody>
          <a:bodyPr/>
          <a:lstStyle/>
          <a:p>
            <a:fld id="{DC3B8377-21E3-4835-B75D-4E2847E2750F}" type="datetime1">
              <a:rPr lang="en-US" smtClean="0"/>
              <a:t>12/30/2015</a:t>
            </a:fld>
            <a:endParaRPr lang="en-US"/>
          </a:p>
        </p:txBody>
      </p:sp>
      <p:sp>
        <p:nvSpPr>
          <p:cNvPr id="6" name="Pladsholder til sidefod 5"/>
          <p:cNvSpPr>
            <a:spLocks noGrp="1"/>
          </p:cNvSpPr>
          <p:nvPr>
            <p:ph type="ftr" sz="quarter" idx="11"/>
          </p:nvPr>
        </p:nvSpPr>
        <p:spPr>
          <a:xfrm>
            <a:off x="914400" y="6172200"/>
            <a:ext cx="3886200" cy="457200"/>
          </a:xfrm>
        </p:spPr>
        <p:txBody>
          <a:bodyPr/>
          <a:lstStyle/>
          <a:p>
            <a:r>
              <a:rPr lang="en-US" smtClean="0"/>
              <a:t>Footer Text</a:t>
            </a:r>
            <a:endParaRPr lang="en-US"/>
          </a:p>
        </p:txBody>
      </p:sp>
      <p:sp>
        <p:nvSpPr>
          <p:cNvPr id="7" name="Pladsholder til diasnummer 6"/>
          <p:cNvSpPr>
            <a:spLocks noGrp="1"/>
          </p:cNvSpPr>
          <p:nvPr>
            <p:ph type="sldNum" sz="quarter" idx="12"/>
          </p:nvPr>
        </p:nvSpPr>
        <p:spPr>
          <a:xfrm>
            <a:off x="146304" y="6208776"/>
            <a:ext cx="457200" cy="457200"/>
          </a:xfrm>
        </p:spPr>
        <p:txBody>
          <a:bodyPr/>
          <a:lstStyle/>
          <a:p>
            <a:fld id="{BA9B540C-44DA-4F69-89C9-7C84606640D3}" type="slidenum">
              <a:rPr lang="en-US" smtClean="0"/>
              <a:pPr/>
              <a:t>‹nr.›</a:t>
            </a:fld>
            <a:endParaRPr lang="en-US"/>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dsholder til billed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da-DK" smtClean="0"/>
              <a:t>Klik på ikonet for at tilføje et billede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Afrundet rektangel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dsholder til titel 21"/>
          <p:cNvSpPr>
            <a:spLocks noGrp="1"/>
          </p:cNvSpPr>
          <p:nvPr>
            <p:ph type="title"/>
          </p:nvPr>
        </p:nvSpPr>
        <p:spPr>
          <a:xfrm>
            <a:off x="914400" y="274638"/>
            <a:ext cx="7772400" cy="1143000"/>
          </a:xfrm>
          <a:prstGeom prst="rect">
            <a:avLst/>
          </a:prstGeom>
        </p:spPr>
        <p:txBody>
          <a:bodyPr bIns="91440" anchor="b" anchorCtr="0">
            <a:normAutofit/>
          </a:bodyPr>
          <a:lstStyle/>
          <a:p>
            <a:r>
              <a:rPr kumimoji="0" lang="da-DK" smtClean="0"/>
              <a:t>Klik for at redigere i master</a:t>
            </a:r>
            <a:endParaRPr kumimoji="0" lang="en-US"/>
          </a:p>
        </p:txBody>
      </p:sp>
      <p:sp>
        <p:nvSpPr>
          <p:cNvPr id="13" name="Pladsholder til teks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da-DK" smtClean="0"/>
              <a:t>Klik for at redigere i master</a:t>
            </a:r>
          </a:p>
          <a:p>
            <a:pPr lvl="1" eaLnBrk="1" latinLnBrk="0" hangingPunct="1"/>
            <a:r>
              <a:rPr kumimoji="0" lang="da-DK" smtClean="0"/>
              <a:t>Andet niveau</a:t>
            </a:r>
          </a:p>
          <a:p>
            <a:pPr lvl="2" eaLnBrk="1" latinLnBrk="0" hangingPunct="1"/>
            <a:r>
              <a:rPr kumimoji="0" lang="da-DK" smtClean="0"/>
              <a:t>Tredje niveau</a:t>
            </a:r>
          </a:p>
          <a:p>
            <a:pPr lvl="3" eaLnBrk="1" latinLnBrk="0" hangingPunct="1"/>
            <a:r>
              <a:rPr kumimoji="0" lang="da-DK" smtClean="0"/>
              <a:t>Fjerde niveau</a:t>
            </a:r>
          </a:p>
          <a:p>
            <a:pPr lvl="4" eaLnBrk="1" latinLnBrk="0" hangingPunct="1"/>
            <a:r>
              <a:rPr kumimoji="0" lang="da-DK" smtClean="0"/>
              <a:t>Femte niveau</a:t>
            </a:r>
            <a:endParaRPr kumimoji="0" lang="en-US"/>
          </a:p>
        </p:txBody>
      </p:sp>
      <p:sp>
        <p:nvSpPr>
          <p:cNvPr id="14" name="Pladsholder til dato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0C4986D-6BE9-4264-908F-02DB36FD8D6C}" type="datetime1">
              <a:rPr lang="en-US" smtClean="0"/>
              <a:t>12/30/2015</a:t>
            </a:fld>
            <a:endParaRPr lang="en-US" dirty="0"/>
          </a:p>
        </p:txBody>
      </p:sp>
      <p:sp>
        <p:nvSpPr>
          <p:cNvPr id="3" name="Pladsholder til sidefod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Footer Text</a:t>
            </a:r>
            <a:endParaRPr lang="en-US" dirty="0"/>
          </a:p>
        </p:txBody>
      </p:sp>
      <p:sp>
        <p:nvSpPr>
          <p:cNvPr id="23" name="Pladsholder til diasnumm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A9B540C-44DA-4F69-89C9-7C84606640D3}"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hyperlink" Target="http://da.wikipedia.org/wiki/Septemberforlige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ww.youtube.com/watch?v=aa2tsAObrI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r>
              <a:rPr lang="da-DK" dirty="0" smtClean="0"/>
              <a:t>17. November 2014</a:t>
            </a:r>
          </a:p>
          <a:p>
            <a:r>
              <a:rPr lang="da-DK" dirty="0" smtClean="0"/>
              <a:t>AF: </a:t>
            </a:r>
            <a:r>
              <a:rPr lang="da-DK" dirty="0" err="1" smtClean="0"/>
              <a:t>Cand.jur</a:t>
            </a:r>
            <a:r>
              <a:rPr lang="da-DK" dirty="0" smtClean="0"/>
              <a:t> ERHAN KILIC  </a:t>
            </a:r>
          </a:p>
          <a:p>
            <a:r>
              <a:rPr lang="da-DK" smtClean="0"/>
              <a:t>Faglig konsulent </a:t>
            </a:r>
            <a:endParaRPr lang="da-DK" dirty="0"/>
          </a:p>
        </p:txBody>
      </p:sp>
      <p:sp>
        <p:nvSpPr>
          <p:cNvPr id="4" name="Pladsholder til dato 3"/>
          <p:cNvSpPr>
            <a:spLocks noGrp="1"/>
          </p:cNvSpPr>
          <p:nvPr>
            <p:ph type="dt" sz="half" idx="10"/>
          </p:nvPr>
        </p:nvSpPr>
        <p:spPr/>
        <p:txBody>
          <a:bodyPr/>
          <a:lstStyle/>
          <a:p>
            <a:fld id="{216C5678-EE20-4FA5-88E2-6E0BD67A2E26}" type="datetime1">
              <a:rPr lang="en-US" smtClean="0"/>
              <a:t>12/30/2015</a:t>
            </a:fld>
            <a:endParaRPr lang="en-US" dirty="0"/>
          </a:p>
        </p:txBody>
      </p:sp>
      <p:sp>
        <p:nvSpPr>
          <p:cNvPr id="6" name="Pladsholder til sidefod 5"/>
          <p:cNvSpPr>
            <a:spLocks noGrp="1"/>
          </p:cNvSpPr>
          <p:nvPr>
            <p:ph type="ftr" sz="quarter" idx="11"/>
          </p:nvPr>
        </p:nvSpPr>
        <p:spPr/>
        <p:txBody>
          <a:bodyPr/>
          <a:lstStyle/>
          <a:p>
            <a:r>
              <a:rPr lang="en-US" dirty="0" smtClean="0"/>
              <a:t>Footer</a:t>
            </a:r>
          </a:p>
          <a:p>
            <a:r>
              <a:rPr lang="en-US" dirty="0" smtClean="0"/>
              <a:t> Text</a:t>
            </a:r>
            <a:endParaRPr lang="en-US" dirty="0"/>
          </a:p>
        </p:txBody>
      </p:sp>
      <p:sp>
        <p:nvSpPr>
          <p:cNvPr id="5" name="Pladsholder til diasnummer 4"/>
          <p:cNvSpPr>
            <a:spLocks noGrp="1"/>
          </p:cNvSpPr>
          <p:nvPr>
            <p:ph type="sldNum" sz="quarter" idx="12"/>
          </p:nvPr>
        </p:nvSpPr>
        <p:spPr/>
        <p:txBody>
          <a:bodyPr/>
          <a:lstStyle/>
          <a:p>
            <a:fld id="{BA9B540C-44DA-4F69-89C9-7C84606640D3}" type="slidenum">
              <a:rPr lang="en-US" smtClean="0"/>
              <a:pPr/>
              <a:t>1</a:t>
            </a:fld>
            <a:endParaRPr lang="en-US" dirty="0"/>
          </a:p>
        </p:txBody>
      </p:sp>
      <p:sp>
        <p:nvSpPr>
          <p:cNvPr id="2" name="Titel 1"/>
          <p:cNvSpPr>
            <a:spLocks noGrp="1"/>
          </p:cNvSpPr>
          <p:nvPr>
            <p:ph type="ctrTitle"/>
          </p:nvPr>
        </p:nvSpPr>
        <p:spPr/>
        <p:txBody>
          <a:bodyPr/>
          <a:lstStyle/>
          <a:p>
            <a:r>
              <a:rPr lang="da-DK" dirty="0" smtClean="0"/>
              <a:t>TR – undervisning </a:t>
            </a:r>
            <a:endParaRPr lang="da-DK" dirty="0"/>
          </a:p>
        </p:txBody>
      </p:sp>
    </p:spTree>
    <p:extLst>
      <p:ext uri="{BB962C8B-B14F-4D97-AF65-F5344CB8AC3E}">
        <p14:creationId xmlns:p14="http://schemas.microsoft.com/office/powerpoint/2010/main" val="1885995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Et udpluk af lønmodtagersidens foreninger og hovedorganisationer</a:t>
            </a:r>
            <a:endParaRPr lang="da-DK" dirty="0"/>
          </a:p>
        </p:txBody>
      </p:sp>
      <p:sp>
        <p:nvSpPr>
          <p:cNvPr id="5" name="Pladsholder til diasnummer 4"/>
          <p:cNvSpPr>
            <a:spLocks noGrp="1"/>
          </p:cNvSpPr>
          <p:nvPr>
            <p:ph type="sldNum" sz="quarter" idx="12"/>
          </p:nvPr>
        </p:nvSpPr>
        <p:spPr/>
        <p:txBody>
          <a:bodyPr/>
          <a:lstStyle/>
          <a:p>
            <a:fld id="{18B794D1-AB3E-43A6-9F8A-0A752A0629E2}" type="slidenum">
              <a:rPr lang="da-DK" smtClean="0"/>
              <a:pPr/>
              <a:t>10</a:t>
            </a:fld>
            <a:endParaRPr lang="da-DK"/>
          </a:p>
        </p:txBody>
      </p:sp>
      <p:graphicFrame>
        <p:nvGraphicFramePr>
          <p:cNvPr id="4" name="Pladsholder til indhold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5311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74638"/>
            <a:ext cx="7772400" cy="778098"/>
          </a:xfrm>
        </p:spPr>
        <p:txBody>
          <a:bodyPr>
            <a:normAutofit fontScale="90000"/>
          </a:bodyPr>
          <a:lstStyle/>
          <a:p>
            <a:r>
              <a:rPr lang="da-DK" dirty="0" smtClean="0"/>
              <a:t>Overenskomsternes indbyrdes hierarki</a:t>
            </a:r>
            <a:endParaRPr lang="da-DK" dirty="0"/>
          </a:p>
        </p:txBody>
      </p:sp>
      <p:sp>
        <p:nvSpPr>
          <p:cNvPr id="5" name="Pladsholder til diasnummer 4"/>
          <p:cNvSpPr>
            <a:spLocks noGrp="1"/>
          </p:cNvSpPr>
          <p:nvPr>
            <p:ph type="sldNum" sz="quarter" idx="12"/>
          </p:nvPr>
        </p:nvSpPr>
        <p:spPr/>
        <p:txBody>
          <a:bodyPr/>
          <a:lstStyle/>
          <a:p>
            <a:fld id="{18B794D1-AB3E-43A6-9F8A-0A752A0629E2}" type="slidenum">
              <a:rPr lang="da-DK" smtClean="0"/>
              <a:pPr/>
              <a:t>11</a:t>
            </a:fld>
            <a:endParaRPr lang="da-DK"/>
          </a:p>
        </p:txBody>
      </p:sp>
      <p:graphicFrame>
        <p:nvGraphicFramePr>
          <p:cNvPr id="4" name="Pladsholder til indhold 3"/>
          <p:cNvGraphicFramePr>
            <a:graphicFrameLocks noGrp="1"/>
          </p:cNvGraphicFramePr>
          <p:nvPr>
            <p:ph sz="quarter" idx="1"/>
          </p:nvPr>
        </p:nvGraphicFramePr>
        <p:xfrm>
          <a:off x="914400" y="1124744"/>
          <a:ext cx="7772400" cy="4895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952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iasnummer 3"/>
          <p:cNvSpPr>
            <a:spLocks noGrp="1"/>
          </p:cNvSpPr>
          <p:nvPr>
            <p:ph type="sldNum" sz="quarter" idx="12"/>
          </p:nvPr>
        </p:nvSpPr>
        <p:spPr/>
        <p:txBody>
          <a:bodyPr/>
          <a:lstStyle/>
          <a:p>
            <a:fld id="{18B794D1-AB3E-43A6-9F8A-0A752A0629E2}" type="slidenum">
              <a:rPr lang="da-DK" smtClean="0"/>
              <a:pPr/>
              <a:t>12</a:t>
            </a:fld>
            <a:endParaRPr lang="da-DK"/>
          </a:p>
        </p:txBody>
      </p:sp>
      <p:sp>
        <p:nvSpPr>
          <p:cNvPr id="3" name="Pladsholder til indhold 2"/>
          <p:cNvSpPr>
            <a:spLocks noGrp="1"/>
          </p:cNvSpPr>
          <p:nvPr>
            <p:ph sz="quarter" idx="1"/>
          </p:nvPr>
        </p:nvSpPr>
        <p:spPr/>
        <p:txBody>
          <a:bodyPr/>
          <a:lstStyle/>
          <a:p>
            <a:pPr>
              <a:buNone/>
            </a:pPr>
            <a:endParaRPr lang="da-DK" dirty="0" smtClean="0"/>
          </a:p>
          <a:p>
            <a:pPr>
              <a:buNone/>
            </a:pPr>
            <a:endParaRPr lang="da-DK" dirty="0"/>
          </a:p>
        </p:txBody>
      </p:sp>
      <p:graphicFrame>
        <p:nvGraphicFramePr>
          <p:cNvPr id="5" name="Diagram 4"/>
          <p:cNvGraphicFramePr/>
          <p:nvPr/>
        </p:nvGraphicFramePr>
        <p:xfrm>
          <a:off x="755576" y="332656"/>
          <a:ext cx="7848872"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6735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Hovedaftalen mellem DA og LO</a:t>
            </a:r>
            <a:endParaRPr lang="da-DK" dirty="0"/>
          </a:p>
        </p:txBody>
      </p:sp>
      <p:sp>
        <p:nvSpPr>
          <p:cNvPr id="5" name="Pladsholder til diasnummer 4"/>
          <p:cNvSpPr>
            <a:spLocks noGrp="1"/>
          </p:cNvSpPr>
          <p:nvPr>
            <p:ph type="sldNum" sz="quarter" idx="12"/>
          </p:nvPr>
        </p:nvSpPr>
        <p:spPr/>
        <p:txBody>
          <a:bodyPr/>
          <a:lstStyle/>
          <a:p>
            <a:fld id="{18B794D1-AB3E-43A6-9F8A-0A752A0629E2}" type="slidenum">
              <a:rPr lang="da-DK" smtClean="0"/>
              <a:pPr/>
              <a:t>13</a:t>
            </a:fld>
            <a:endParaRPr lang="da-DK"/>
          </a:p>
        </p:txBody>
      </p:sp>
      <p:sp>
        <p:nvSpPr>
          <p:cNvPr id="3" name="Pladsholder til indhold 2"/>
          <p:cNvSpPr>
            <a:spLocks noGrp="1"/>
          </p:cNvSpPr>
          <p:nvPr>
            <p:ph sz="quarter" idx="1"/>
          </p:nvPr>
        </p:nvSpPr>
        <p:spPr/>
        <p:txBody>
          <a:bodyPr/>
          <a:lstStyle/>
          <a:p>
            <a:r>
              <a:rPr lang="da-DK" dirty="0" smtClean="0">
                <a:hlinkClick r:id="rId3"/>
              </a:rPr>
              <a:t>Septemberforliget</a:t>
            </a:r>
            <a:r>
              <a:rPr lang="da-DK" dirty="0" smtClean="0"/>
              <a:t> (1899) er forgængeren til hovedaftalen mellem DA og LO (1960)</a:t>
            </a:r>
          </a:p>
          <a:p>
            <a:pPr>
              <a:buNone/>
            </a:pPr>
            <a:endParaRPr lang="da-DK" dirty="0" smtClean="0"/>
          </a:p>
          <a:p>
            <a:pPr>
              <a:buNone/>
            </a:pPr>
            <a:endParaRPr lang="da-DK" dirty="0" smtClean="0"/>
          </a:p>
          <a:p>
            <a:endParaRPr lang="da-DK" dirty="0"/>
          </a:p>
        </p:txBody>
      </p:sp>
      <p:pic>
        <p:nvPicPr>
          <p:cNvPr id="4" name="Billede 3" descr="Settemberforliget.jpg"/>
          <p:cNvPicPr>
            <a:picLocks noChangeAspect="1"/>
          </p:cNvPicPr>
          <p:nvPr/>
        </p:nvPicPr>
        <p:blipFill>
          <a:blip r:embed="rId4" cstate="print"/>
          <a:stretch>
            <a:fillRect/>
          </a:stretch>
        </p:blipFill>
        <p:spPr>
          <a:xfrm>
            <a:off x="2123728" y="2291097"/>
            <a:ext cx="4968552" cy="3830302"/>
          </a:xfrm>
          <a:prstGeom prst="rect">
            <a:avLst/>
          </a:prstGeom>
        </p:spPr>
      </p:pic>
    </p:spTree>
    <p:extLst>
      <p:ext uri="{BB962C8B-B14F-4D97-AF65-F5344CB8AC3E}">
        <p14:creationId xmlns:p14="http://schemas.microsoft.com/office/powerpoint/2010/main" val="3224740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iasnummer 3"/>
          <p:cNvSpPr>
            <a:spLocks noGrp="1"/>
          </p:cNvSpPr>
          <p:nvPr>
            <p:ph type="sldNum" sz="quarter" idx="12"/>
          </p:nvPr>
        </p:nvSpPr>
        <p:spPr/>
        <p:txBody>
          <a:bodyPr/>
          <a:lstStyle/>
          <a:p>
            <a:fld id="{18B794D1-AB3E-43A6-9F8A-0A752A0629E2}" type="slidenum">
              <a:rPr lang="da-DK" smtClean="0"/>
              <a:pPr/>
              <a:t>14</a:t>
            </a:fld>
            <a:endParaRPr lang="da-DK"/>
          </a:p>
        </p:txBody>
      </p:sp>
      <p:sp>
        <p:nvSpPr>
          <p:cNvPr id="3" name="Pladsholder til indhold 2"/>
          <p:cNvSpPr>
            <a:spLocks noGrp="1"/>
          </p:cNvSpPr>
          <p:nvPr>
            <p:ph sz="quarter" idx="1"/>
          </p:nvPr>
        </p:nvSpPr>
        <p:spPr>
          <a:xfrm>
            <a:off x="914400" y="620688"/>
            <a:ext cx="7772400" cy="5399112"/>
          </a:xfrm>
        </p:spPr>
        <p:txBody>
          <a:bodyPr>
            <a:normAutofit/>
          </a:bodyPr>
          <a:lstStyle/>
          <a:p>
            <a:pPr>
              <a:buNone/>
            </a:pPr>
            <a:r>
              <a:rPr lang="da-DK" b="1" dirty="0" smtClean="0"/>
              <a:t>Hovedaftaler er arbejdsmarkedets grundlove</a:t>
            </a:r>
          </a:p>
          <a:p>
            <a:pPr>
              <a:buNone/>
            </a:pPr>
            <a:endParaRPr lang="da-DK" sz="1000" dirty="0" smtClean="0"/>
          </a:p>
          <a:p>
            <a:pPr>
              <a:buNone/>
            </a:pPr>
            <a:r>
              <a:rPr lang="da-DK" dirty="0" smtClean="0"/>
              <a:t>Hovedaftaler indgås af </a:t>
            </a:r>
            <a:r>
              <a:rPr lang="da-DK" u="sng" dirty="0" smtClean="0"/>
              <a:t>hovedorganisationerne</a:t>
            </a:r>
            <a:r>
              <a:rPr lang="da-DK" dirty="0" smtClean="0"/>
              <a:t> (DA, LO m. </a:t>
            </a:r>
            <a:r>
              <a:rPr lang="da-DK" dirty="0" err="1" smtClean="0"/>
              <a:t>fl</a:t>
            </a:r>
            <a:r>
              <a:rPr lang="da-DK" dirty="0" smtClean="0"/>
              <a:t>.)</a:t>
            </a:r>
          </a:p>
          <a:p>
            <a:pPr>
              <a:buNone/>
            </a:pPr>
            <a:endParaRPr lang="da-DK" sz="900" dirty="0" smtClean="0"/>
          </a:p>
          <a:p>
            <a:pPr>
              <a:buNone/>
            </a:pPr>
            <a:r>
              <a:rPr lang="da-DK" dirty="0" smtClean="0"/>
              <a:t>Hovedaftalernes funktion er at sikre </a:t>
            </a:r>
            <a:r>
              <a:rPr lang="da-DK" b="1" dirty="0" smtClean="0"/>
              <a:t>stabilitet</a:t>
            </a:r>
            <a:r>
              <a:rPr lang="da-DK" dirty="0" smtClean="0"/>
              <a:t> på arbejdsmarkedet i perioderne mellem overenskomstforhandlingerne. </a:t>
            </a:r>
          </a:p>
          <a:p>
            <a:pPr>
              <a:buNone/>
            </a:pPr>
            <a:endParaRPr lang="da-DK" dirty="0" smtClean="0"/>
          </a:p>
          <a:p>
            <a:pPr>
              <a:buNone/>
            </a:pPr>
            <a:endParaRPr lang="da-DK" sz="1800" dirty="0" smtClean="0"/>
          </a:p>
          <a:p>
            <a:pPr lvl="1"/>
            <a:endParaRPr lang="da-DK" dirty="0" smtClean="0"/>
          </a:p>
          <a:p>
            <a:endParaRPr lang="da-DK" dirty="0"/>
          </a:p>
        </p:txBody>
      </p:sp>
      <p:pic>
        <p:nvPicPr>
          <p:cNvPr id="6" name="Billede 5" descr="Hovedaftalen - gammelt billede.jpg"/>
          <p:cNvPicPr>
            <a:picLocks noChangeAspect="1"/>
          </p:cNvPicPr>
          <p:nvPr/>
        </p:nvPicPr>
        <p:blipFill>
          <a:blip r:embed="rId2" cstate="print"/>
          <a:stretch>
            <a:fillRect/>
          </a:stretch>
        </p:blipFill>
        <p:spPr>
          <a:xfrm>
            <a:off x="1547664" y="3429000"/>
            <a:ext cx="6509712" cy="2916827"/>
          </a:xfrm>
          <a:prstGeom prst="rect">
            <a:avLst/>
          </a:prstGeom>
        </p:spPr>
      </p:pic>
    </p:spTree>
    <p:extLst>
      <p:ext uri="{BB962C8B-B14F-4D97-AF65-F5344CB8AC3E}">
        <p14:creationId xmlns:p14="http://schemas.microsoft.com/office/powerpoint/2010/main" val="2982986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r>
              <a:rPr lang="da-DK" sz="4000" b="1" dirty="0" err="1" smtClean="0"/>
              <a:t>Arbejdsmarkedets´retslige</a:t>
            </a:r>
            <a:r>
              <a:rPr lang="da-DK" sz="4000" b="1" dirty="0" smtClean="0"/>
              <a:t> system´ (1)</a:t>
            </a:r>
            <a:endParaRPr lang="da-DK" sz="4000" b="1" dirty="0"/>
          </a:p>
        </p:txBody>
      </p:sp>
      <p:sp>
        <p:nvSpPr>
          <p:cNvPr id="2" name="Pladsholder til diasnummer 1"/>
          <p:cNvSpPr>
            <a:spLocks noGrp="1"/>
          </p:cNvSpPr>
          <p:nvPr>
            <p:ph type="sldNum" sz="quarter" idx="12"/>
          </p:nvPr>
        </p:nvSpPr>
        <p:spPr/>
        <p:txBody>
          <a:bodyPr/>
          <a:lstStyle/>
          <a:p>
            <a:fld id="{CEC2105D-6094-4CD8-B450-9BEC756DA90D}" type="slidenum">
              <a:rPr lang="da-DK" smtClean="0"/>
              <a:pPr/>
              <a:t>15</a:t>
            </a:fld>
            <a:endParaRPr lang="da-DK"/>
          </a:p>
        </p:txBody>
      </p:sp>
      <p:sp>
        <p:nvSpPr>
          <p:cNvPr id="15363" name="Rectangle 3"/>
          <p:cNvSpPr>
            <a:spLocks noGrp="1" noChangeArrowheads="1"/>
          </p:cNvSpPr>
          <p:nvPr>
            <p:ph sz="quarter" idx="1"/>
          </p:nvPr>
        </p:nvSpPr>
        <p:spPr/>
        <p:txBody>
          <a:bodyPr>
            <a:normAutofit/>
          </a:bodyPr>
          <a:lstStyle/>
          <a:p>
            <a:pPr>
              <a:lnSpc>
                <a:spcPct val="80000"/>
              </a:lnSpc>
            </a:pPr>
            <a:endParaRPr lang="da-DK" sz="2400" dirty="0" smtClean="0"/>
          </a:p>
          <a:p>
            <a:pPr>
              <a:lnSpc>
                <a:spcPct val="80000"/>
              </a:lnSpc>
            </a:pPr>
            <a:r>
              <a:rPr lang="da-DK" sz="2400" dirty="0" smtClean="0"/>
              <a:t>Angår </a:t>
            </a:r>
            <a:r>
              <a:rPr lang="da-DK" sz="2400" dirty="0"/>
              <a:t>konflikter vedr. uenighed om, </a:t>
            </a:r>
            <a:r>
              <a:rPr lang="da-DK" sz="2400" i="1" dirty="0"/>
              <a:t>hvorvidt der er sket overtrædelser af den gældende overenskomst</a:t>
            </a:r>
            <a:r>
              <a:rPr lang="da-DK" sz="2400" dirty="0"/>
              <a:t> på et område</a:t>
            </a:r>
            <a:r>
              <a:rPr lang="da-DK" sz="2400" dirty="0" smtClean="0"/>
              <a:t>.</a:t>
            </a:r>
          </a:p>
          <a:p>
            <a:pPr>
              <a:lnSpc>
                <a:spcPct val="80000"/>
              </a:lnSpc>
              <a:buNone/>
            </a:pPr>
            <a:endParaRPr lang="da-DK" sz="2400" dirty="0"/>
          </a:p>
          <a:p>
            <a:pPr>
              <a:lnSpc>
                <a:spcPct val="80000"/>
              </a:lnSpc>
            </a:pPr>
            <a:r>
              <a:rPr lang="da-DK" sz="2400" dirty="0"/>
              <a:t>Det ligger i princippet om ’fredspligten</a:t>
            </a:r>
            <a:r>
              <a:rPr lang="da-DK" sz="2400" dirty="0" smtClean="0"/>
              <a:t>’, (fra 1899 og hovedaftaler) </a:t>
            </a:r>
            <a:r>
              <a:rPr lang="da-DK" sz="2400" dirty="0"/>
              <a:t>at det ikke er tilladt at føre konflikt </a:t>
            </a:r>
            <a:r>
              <a:rPr lang="da-DK" sz="2400" dirty="0" smtClean="0"/>
              <a:t>gennem arbejdsstandsning </a:t>
            </a:r>
            <a:r>
              <a:rPr lang="da-DK" sz="2400" dirty="0"/>
              <a:t>for at løse denne type </a:t>
            </a:r>
            <a:r>
              <a:rPr lang="da-DK" sz="2400" dirty="0" smtClean="0"/>
              <a:t>konflikter</a:t>
            </a:r>
          </a:p>
          <a:p>
            <a:pPr>
              <a:lnSpc>
                <a:spcPct val="80000"/>
              </a:lnSpc>
              <a:buNone/>
            </a:pPr>
            <a:endParaRPr lang="da-DK" sz="2400" dirty="0"/>
          </a:p>
          <a:p>
            <a:pPr>
              <a:lnSpc>
                <a:spcPct val="80000"/>
              </a:lnSpc>
            </a:pPr>
            <a:r>
              <a:rPr lang="da-DK" sz="2400" dirty="0"/>
              <a:t>Konflikter, der ikke kan løses på tillidsmands- eller på organisationsniveau, går derfor videre i ’det fagretslige system’ (IKKE = det civile retssystem</a:t>
            </a:r>
            <a:r>
              <a:rPr lang="da-DK" sz="2400" dirty="0" smtClean="0"/>
              <a:t>!)</a:t>
            </a:r>
            <a:endParaRPr lang="da-DK" sz="2400" dirty="0"/>
          </a:p>
        </p:txBody>
      </p:sp>
      <p:cxnSp>
        <p:nvCxnSpPr>
          <p:cNvPr id="4" name="Lige forbindelse 3"/>
          <p:cNvCxnSpPr/>
          <p:nvPr/>
        </p:nvCxnSpPr>
        <p:spPr>
          <a:xfrm>
            <a:off x="467544" y="1484784"/>
            <a:ext cx="8001000" cy="0"/>
          </a:xfrm>
          <a:prstGeom prst="line">
            <a:avLst/>
          </a:prstGeom>
          <a:ln>
            <a:solidFill>
              <a:schemeClr val="accent3">
                <a:lumMod val="60000"/>
                <a:lumOff val="40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761537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4000" b="1" dirty="0" err="1" smtClean="0"/>
              <a:t>Arbejdsmarkedets’retslige</a:t>
            </a:r>
            <a:r>
              <a:rPr lang="da-DK" sz="4000" b="1" dirty="0" smtClean="0"/>
              <a:t> system’(2):</a:t>
            </a:r>
            <a:endParaRPr lang="da-DK" sz="4000" b="1" dirty="0"/>
          </a:p>
        </p:txBody>
      </p:sp>
      <p:sp>
        <p:nvSpPr>
          <p:cNvPr id="5" name="Pladsholder til diasnummer 4"/>
          <p:cNvSpPr>
            <a:spLocks noGrp="1"/>
          </p:cNvSpPr>
          <p:nvPr>
            <p:ph type="sldNum" sz="quarter" idx="12"/>
          </p:nvPr>
        </p:nvSpPr>
        <p:spPr/>
        <p:txBody>
          <a:bodyPr/>
          <a:lstStyle/>
          <a:p>
            <a:fld id="{CEC2105D-6094-4CD8-B450-9BEC756DA90D}" type="slidenum">
              <a:rPr lang="da-DK" smtClean="0"/>
              <a:pPr/>
              <a:t>16</a:t>
            </a:fld>
            <a:endParaRPr lang="da-DK"/>
          </a:p>
        </p:txBody>
      </p:sp>
      <p:sp>
        <p:nvSpPr>
          <p:cNvPr id="3" name="Pladsholder til indhold 2"/>
          <p:cNvSpPr>
            <a:spLocks noGrp="1"/>
          </p:cNvSpPr>
          <p:nvPr>
            <p:ph sz="quarter" idx="1"/>
          </p:nvPr>
        </p:nvSpPr>
        <p:spPr/>
        <p:txBody>
          <a:bodyPr>
            <a:normAutofit/>
          </a:bodyPr>
          <a:lstStyle/>
          <a:p>
            <a:pPr>
              <a:lnSpc>
                <a:spcPct val="80000"/>
              </a:lnSpc>
              <a:buNone/>
            </a:pPr>
            <a:r>
              <a:rPr lang="da-DK" sz="2400" dirty="0" smtClean="0"/>
              <a:t>Det fagretslige system kan løse konflikter på to måder </a:t>
            </a:r>
            <a:r>
              <a:rPr lang="da-DK" sz="2400" dirty="0" err="1" smtClean="0"/>
              <a:t>gn</a:t>
            </a:r>
            <a:r>
              <a:rPr lang="da-DK" sz="2400" dirty="0" smtClean="0"/>
              <a:t>. to institutioner</a:t>
            </a:r>
          </a:p>
          <a:p>
            <a:pPr>
              <a:lnSpc>
                <a:spcPct val="80000"/>
              </a:lnSpc>
              <a:buNone/>
            </a:pPr>
            <a:r>
              <a:rPr lang="da-DK" sz="1600" dirty="0" smtClean="0"/>
              <a:t>	</a:t>
            </a:r>
            <a:r>
              <a:rPr lang="da-DK" sz="2000" b="1" dirty="0" smtClean="0"/>
              <a:t>Arbejdsretten </a:t>
            </a:r>
          </a:p>
          <a:p>
            <a:pPr lvl="2">
              <a:lnSpc>
                <a:spcPct val="80000"/>
              </a:lnSpc>
            </a:pPr>
            <a:r>
              <a:rPr lang="da-DK" sz="2000" dirty="0" smtClean="0"/>
              <a:t>Hvornår? </a:t>
            </a:r>
          </a:p>
          <a:p>
            <a:pPr lvl="3">
              <a:lnSpc>
                <a:spcPct val="80000"/>
              </a:lnSpc>
            </a:pPr>
            <a:r>
              <a:rPr lang="da-DK" sz="1600" dirty="0"/>
              <a:t>H</a:t>
            </a:r>
            <a:r>
              <a:rPr lang="da-DK" sz="1600" dirty="0" smtClean="0"/>
              <a:t>vis konflikten drejer sig om </a:t>
            </a:r>
            <a:r>
              <a:rPr lang="da-DK" sz="1600" u="sng" dirty="0" smtClean="0">
                <a:solidFill>
                  <a:schemeClr val="accent1"/>
                </a:solidFill>
              </a:rPr>
              <a:t>brud på en kollektiv overenskomst</a:t>
            </a:r>
          </a:p>
          <a:p>
            <a:pPr lvl="2">
              <a:lnSpc>
                <a:spcPct val="80000"/>
              </a:lnSpc>
            </a:pPr>
            <a:r>
              <a:rPr lang="da-DK" sz="2000" dirty="0" smtClean="0"/>
              <a:t>Hvad kan Arbejdsretten gøre? </a:t>
            </a:r>
          </a:p>
          <a:p>
            <a:pPr lvl="3">
              <a:lnSpc>
                <a:spcPct val="80000"/>
              </a:lnSpc>
            </a:pPr>
            <a:r>
              <a:rPr lang="da-DK" sz="1600" dirty="0"/>
              <a:t>D</a:t>
            </a:r>
            <a:r>
              <a:rPr lang="da-DK" sz="1600" dirty="0" smtClean="0"/>
              <a:t>en kan idømme bod til den part, der har overtrådt overenskomsten og/eller brudt fredspligten.</a:t>
            </a:r>
            <a:endParaRPr lang="da-DK" sz="2000" dirty="0" smtClean="0"/>
          </a:p>
          <a:p>
            <a:pPr lvl="2">
              <a:lnSpc>
                <a:spcPct val="80000"/>
              </a:lnSpc>
            </a:pPr>
            <a:r>
              <a:rPr lang="da-DK" sz="2000" dirty="0" smtClean="0"/>
              <a:t>Eks: pædagogstrejken i Århus 2006</a:t>
            </a:r>
          </a:p>
          <a:p>
            <a:pPr marL="400050" lvl="1" indent="0">
              <a:lnSpc>
                <a:spcPct val="80000"/>
              </a:lnSpc>
              <a:buNone/>
            </a:pPr>
            <a:r>
              <a:rPr lang="da-DK" sz="2000" b="1" dirty="0" smtClean="0"/>
              <a:t>Faglig voldgift </a:t>
            </a:r>
          </a:p>
          <a:p>
            <a:pPr lvl="2">
              <a:lnSpc>
                <a:spcPct val="80000"/>
              </a:lnSpc>
            </a:pPr>
            <a:r>
              <a:rPr lang="da-DK" sz="2000" dirty="0" smtClean="0"/>
              <a:t>Hvornår? </a:t>
            </a:r>
          </a:p>
          <a:p>
            <a:pPr lvl="3">
              <a:lnSpc>
                <a:spcPct val="80000"/>
              </a:lnSpc>
            </a:pPr>
            <a:r>
              <a:rPr lang="da-DK" sz="1600" dirty="0"/>
              <a:t>N</a:t>
            </a:r>
            <a:r>
              <a:rPr lang="da-DK" sz="1600" dirty="0" smtClean="0"/>
              <a:t>år der opstår strid om, </a:t>
            </a:r>
            <a:r>
              <a:rPr lang="da-DK" sz="1600" u="sng" dirty="0" smtClean="0">
                <a:solidFill>
                  <a:schemeClr val="accent1"/>
                </a:solidFill>
              </a:rPr>
              <a:t>hvordan en overenskomst skal fortolkes</a:t>
            </a:r>
          </a:p>
          <a:p>
            <a:pPr lvl="2">
              <a:lnSpc>
                <a:spcPct val="80000"/>
              </a:lnSpc>
            </a:pPr>
            <a:r>
              <a:rPr lang="da-DK" sz="2000" dirty="0" smtClean="0"/>
              <a:t>Hvem? </a:t>
            </a:r>
          </a:p>
          <a:p>
            <a:pPr lvl="3">
              <a:lnSpc>
                <a:spcPct val="80000"/>
              </a:lnSpc>
            </a:pPr>
            <a:r>
              <a:rPr lang="da-DK" sz="1600" dirty="0"/>
              <a:t>S</a:t>
            </a:r>
            <a:r>
              <a:rPr lang="da-DK" sz="1600" dirty="0" smtClean="0"/>
              <a:t>ammensættes af lige dele </a:t>
            </a:r>
            <a:r>
              <a:rPr lang="da-DK" sz="1600" dirty="0" err="1" smtClean="0"/>
              <a:t>repr</a:t>
            </a:r>
            <a:r>
              <a:rPr lang="da-DK" sz="1600" dirty="0" smtClean="0"/>
              <a:t>. fra de to parter + en ’neutral opmand’ udpeget i fællesskab eller (ved uenighed) af Arbejdsretten.</a:t>
            </a:r>
          </a:p>
          <a:p>
            <a:pPr lvl="2">
              <a:lnSpc>
                <a:spcPct val="80000"/>
              </a:lnSpc>
            </a:pPr>
            <a:r>
              <a:rPr lang="da-DK" sz="2000" dirty="0" smtClean="0"/>
              <a:t>Voldgiften afgør fortolkningen af en given gældende overenskomst</a:t>
            </a:r>
          </a:p>
          <a:p>
            <a:pPr lvl="2">
              <a:lnSpc>
                <a:spcPct val="80000"/>
              </a:lnSpc>
              <a:buNone/>
            </a:pPr>
            <a:endParaRPr lang="da-DK" sz="1600" dirty="0" smtClean="0"/>
          </a:p>
          <a:p>
            <a:endParaRPr lang="da-DK" dirty="0"/>
          </a:p>
        </p:txBody>
      </p:sp>
      <p:cxnSp>
        <p:nvCxnSpPr>
          <p:cNvPr id="4" name="Lige forbindelse 3"/>
          <p:cNvCxnSpPr/>
          <p:nvPr/>
        </p:nvCxnSpPr>
        <p:spPr>
          <a:xfrm>
            <a:off x="467544" y="1484784"/>
            <a:ext cx="8001000" cy="0"/>
          </a:xfrm>
          <a:prstGeom prst="line">
            <a:avLst/>
          </a:prstGeom>
          <a:ln>
            <a:solidFill>
              <a:schemeClr val="accent3">
                <a:lumMod val="60000"/>
                <a:lumOff val="40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521774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fagretlige processystem</a:t>
            </a:r>
            <a:endParaRPr lang="da-DK" dirty="0"/>
          </a:p>
        </p:txBody>
      </p:sp>
      <p:sp>
        <p:nvSpPr>
          <p:cNvPr id="3" name="Pladsholder til diasnummer 2"/>
          <p:cNvSpPr>
            <a:spLocks noGrp="1"/>
          </p:cNvSpPr>
          <p:nvPr>
            <p:ph type="sldNum" sz="quarter" idx="12"/>
          </p:nvPr>
        </p:nvSpPr>
        <p:spPr/>
        <p:txBody>
          <a:bodyPr/>
          <a:lstStyle/>
          <a:p>
            <a:fld id="{18B794D1-AB3E-43A6-9F8A-0A752A0629E2}" type="slidenum">
              <a:rPr lang="da-DK" smtClean="0"/>
              <a:pPr/>
              <a:t>17</a:t>
            </a:fld>
            <a:endParaRPr lang="da-DK"/>
          </a:p>
        </p:txBody>
      </p:sp>
      <p:sp>
        <p:nvSpPr>
          <p:cNvPr id="4" name="Pladsholder til indhold 3"/>
          <p:cNvSpPr>
            <a:spLocks noGrp="1"/>
          </p:cNvSpPr>
          <p:nvPr>
            <p:ph sz="quarter" idx="1"/>
          </p:nvPr>
        </p:nvSpPr>
        <p:spPr/>
        <p:txBody>
          <a:bodyPr>
            <a:normAutofit/>
          </a:bodyPr>
          <a:lstStyle/>
          <a:p>
            <a:pPr>
              <a:buNone/>
            </a:pPr>
            <a:endParaRPr lang="da-DK" sz="900" b="1" dirty="0" smtClean="0"/>
          </a:p>
          <a:p>
            <a:pPr>
              <a:buNone/>
            </a:pPr>
            <a:r>
              <a:rPr lang="da-DK" b="1" dirty="0" smtClean="0"/>
              <a:t>Hvad er det fagretlige processystem?</a:t>
            </a:r>
          </a:p>
          <a:p>
            <a:pPr>
              <a:buNone/>
            </a:pPr>
            <a:endParaRPr lang="da-DK" sz="900" dirty="0" smtClean="0"/>
          </a:p>
          <a:p>
            <a:r>
              <a:rPr lang="da-DK" b="1" dirty="0" smtClean="0"/>
              <a:t>Faglig voldgift </a:t>
            </a:r>
          </a:p>
          <a:p>
            <a:pPr lvl="1"/>
            <a:r>
              <a:rPr lang="da-DK" dirty="0" smtClean="0"/>
              <a:t>fortolkning af overenskomster</a:t>
            </a:r>
          </a:p>
          <a:p>
            <a:r>
              <a:rPr lang="da-DK" b="1" dirty="0" smtClean="0"/>
              <a:t>Arbejdsretten </a:t>
            </a:r>
          </a:p>
          <a:p>
            <a:pPr lvl="1"/>
            <a:r>
              <a:rPr lang="da-DK" dirty="0" smtClean="0"/>
              <a:t>Kollektive arbejdsnedlæggelser</a:t>
            </a:r>
          </a:p>
          <a:p>
            <a:pPr lvl="1"/>
            <a:r>
              <a:rPr lang="da-DK" dirty="0" smtClean="0"/>
              <a:t>Andre tvister om grænserne for anvendelse af konfliktretten</a:t>
            </a:r>
          </a:p>
          <a:p>
            <a:pPr lvl="1"/>
            <a:r>
              <a:rPr lang="da-DK" dirty="0" smtClean="0"/>
              <a:t>Overenskomst</a:t>
            </a:r>
            <a:r>
              <a:rPr lang="da-DK" u="sng" dirty="0" smtClean="0"/>
              <a:t>brud</a:t>
            </a:r>
            <a:r>
              <a:rPr lang="da-DK" dirty="0" smtClean="0"/>
              <a:t> /brud på lokalaftaler</a:t>
            </a:r>
          </a:p>
          <a:p>
            <a:pPr lvl="2"/>
            <a:r>
              <a:rPr lang="da-DK" sz="2400" dirty="0" smtClean="0"/>
              <a:t>”klare” overtrædelser, hvor der ikke er fortolkningstvivl</a:t>
            </a:r>
          </a:p>
          <a:p>
            <a:pPr lvl="1"/>
            <a:r>
              <a:rPr lang="da-DK" dirty="0" smtClean="0"/>
              <a:t>Bod (krav om subjektivt ansvarsgrundlag (vidste/burde vide)</a:t>
            </a:r>
          </a:p>
        </p:txBody>
      </p:sp>
    </p:spTree>
    <p:extLst>
      <p:ext uri="{BB962C8B-B14F-4D97-AF65-F5344CB8AC3E}">
        <p14:creationId xmlns:p14="http://schemas.microsoft.com/office/powerpoint/2010/main" val="3907812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18</a:t>
            </a:fld>
            <a:endParaRPr lang="da-DK"/>
          </a:p>
        </p:txBody>
      </p:sp>
      <p:sp>
        <p:nvSpPr>
          <p:cNvPr id="4" name="Pladsholder til indhold 3"/>
          <p:cNvSpPr>
            <a:spLocks noGrp="1"/>
          </p:cNvSpPr>
          <p:nvPr>
            <p:ph sz="quarter" idx="1"/>
          </p:nvPr>
        </p:nvSpPr>
        <p:spPr>
          <a:xfrm>
            <a:off x="914400" y="1052736"/>
            <a:ext cx="7772400" cy="4967064"/>
          </a:xfrm>
        </p:spPr>
        <p:txBody>
          <a:bodyPr>
            <a:normAutofit lnSpcReduction="10000"/>
          </a:bodyPr>
          <a:lstStyle/>
          <a:p>
            <a:pPr>
              <a:buNone/>
            </a:pPr>
            <a:endParaRPr lang="da-DK" sz="900" b="1" dirty="0" smtClean="0"/>
          </a:p>
          <a:p>
            <a:pPr>
              <a:buNone/>
            </a:pPr>
            <a:r>
              <a:rPr lang="da-DK" b="1" dirty="0" smtClean="0"/>
              <a:t>Hvad er en faglig voldgift?</a:t>
            </a:r>
            <a:endParaRPr lang="da-DK" dirty="0" smtClean="0"/>
          </a:p>
          <a:p>
            <a:pPr>
              <a:buNone/>
            </a:pPr>
            <a:r>
              <a:rPr lang="da-DK" dirty="0" smtClean="0"/>
              <a:t>En privat ret, der nedsætte ad hoc, dvs. når der er behov for det.</a:t>
            </a:r>
          </a:p>
          <a:p>
            <a:pPr marL="274320" lvl="1" indent="-274320">
              <a:spcBef>
                <a:spcPts val="580"/>
              </a:spcBef>
              <a:buClr>
                <a:schemeClr val="accent1"/>
              </a:buClr>
              <a:buNone/>
            </a:pPr>
            <a:endParaRPr lang="da-DK" sz="1000" dirty="0" smtClean="0"/>
          </a:p>
          <a:p>
            <a:pPr marL="274320" lvl="1" indent="-274320">
              <a:spcBef>
                <a:spcPts val="580"/>
              </a:spcBef>
              <a:buClr>
                <a:schemeClr val="accent1"/>
              </a:buClr>
              <a:buNone/>
            </a:pPr>
            <a:r>
              <a:rPr lang="da-DK" sz="2600" dirty="0" smtClean="0"/>
              <a:t>Hovedregel: </a:t>
            </a:r>
          </a:p>
          <a:p>
            <a:pPr marL="274320" lvl="1" indent="-274320">
              <a:spcBef>
                <a:spcPts val="580"/>
              </a:spcBef>
              <a:buClr>
                <a:schemeClr val="accent1"/>
              </a:buClr>
              <a:buNone/>
            </a:pPr>
            <a:r>
              <a:rPr lang="da-DK" sz="2600" dirty="0" smtClean="0"/>
              <a:t>Kun overenskomstparterne kan fortolke overenskomsten og være voldgiftsdommere </a:t>
            </a:r>
          </a:p>
          <a:p>
            <a:pPr>
              <a:buNone/>
            </a:pPr>
            <a:endParaRPr lang="da-DK" sz="900" dirty="0" smtClean="0"/>
          </a:p>
          <a:p>
            <a:pPr>
              <a:buNone/>
            </a:pPr>
            <a:r>
              <a:rPr lang="da-DK" dirty="0" smtClean="0"/>
              <a:t>Dommersammensætning:</a:t>
            </a:r>
          </a:p>
          <a:p>
            <a:r>
              <a:rPr lang="da-DK" dirty="0" err="1" smtClean="0"/>
              <a:t>Èn</a:t>
            </a:r>
            <a:r>
              <a:rPr lang="da-DK" dirty="0" smtClean="0"/>
              <a:t> el. tre juridiske dommere</a:t>
            </a:r>
          </a:p>
          <a:p>
            <a:r>
              <a:rPr lang="da-DK" dirty="0" smtClean="0"/>
              <a:t>Fire voldgiftsmænd – 2 fra hver side</a:t>
            </a:r>
          </a:p>
          <a:p>
            <a:pPr lvl="1"/>
            <a:r>
              <a:rPr lang="da-DK" dirty="0" smtClean="0"/>
              <a:t>Typisk ansatte/valgte fra de berørte organisationer</a:t>
            </a:r>
          </a:p>
        </p:txBody>
      </p:sp>
    </p:spTree>
    <p:extLst>
      <p:ext uri="{BB962C8B-B14F-4D97-AF65-F5344CB8AC3E}">
        <p14:creationId xmlns:p14="http://schemas.microsoft.com/office/powerpoint/2010/main" val="888748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19</a:t>
            </a:fld>
            <a:endParaRPr lang="da-DK"/>
          </a:p>
        </p:txBody>
      </p:sp>
      <p:sp>
        <p:nvSpPr>
          <p:cNvPr id="4" name="Pladsholder til indhold 3"/>
          <p:cNvSpPr>
            <a:spLocks noGrp="1"/>
          </p:cNvSpPr>
          <p:nvPr>
            <p:ph sz="quarter" idx="1"/>
          </p:nvPr>
        </p:nvSpPr>
        <p:spPr>
          <a:xfrm>
            <a:off x="914400" y="1052736"/>
            <a:ext cx="7772400" cy="4967064"/>
          </a:xfrm>
        </p:spPr>
        <p:txBody>
          <a:bodyPr/>
          <a:lstStyle/>
          <a:p>
            <a:pPr>
              <a:buNone/>
            </a:pPr>
            <a:r>
              <a:rPr lang="da-DK" b="1" dirty="0" smtClean="0"/>
              <a:t>Hvad er Arbejdsretten?</a:t>
            </a:r>
            <a:endParaRPr lang="da-DK" dirty="0" smtClean="0"/>
          </a:p>
          <a:p>
            <a:pPr>
              <a:buNone/>
            </a:pPr>
            <a:endParaRPr lang="da-DK" sz="900" dirty="0" smtClean="0"/>
          </a:p>
          <a:p>
            <a:pPr>
              <a:buNone/>
            </a:pPr>
            <a:r>
              <a:rPr lang="da-DK" dirty="0" smtClean="0"/>
              <a:t>En særdomstol</a:t>
            </a:r>
          </a:p>
          <a:p>
            <a:pPr>
              <a:buNone/>
            </a:pPr>
            <a:endParaRPr lang="da-DK" sz="900" dirty="0" smtClean="0"/>
          </a:p>
          <a:p>
            <a:pPr>
              <a:buNone/>
            </a:pPr>
            <a:r>
              <a:rPr lang="da-DK" dirty="0" smtClean="0"/>
              <a:t>Dommersammensætning:</a:t>
            </a:r>
          </a:p>
          <a:p>
            <a:pPr>
              <a:buNone/>
            </a:pPr>
            <a:r>
              <a:rPr lang="da-DK" dirty="0" smtClean="0"/>
              <a:t>Én eller tre juridiske dommere</a:t>
            </a:r>
          </a:p>
          <a:p>
            <a:pPr>
              <a:buNone/>
            </a:pPr>
            <a:r>
              <a:rPr lang="da-DK" dirty="0" smtClean="0"/>
              <a:t>Seks faglige dommere, tre fra hver side</a:t>
            </a:r>
          </a:p>
          <a:p>
            <a:pPr>
              <a:buNone/>
            </a:pPr>
            <a:endParaRPr lang="da-DK" dirty="0" smtClean="0"/>
          </a:p>
          <a:p>
            <a:pPr>
              <a:buNone/>
            </a:pPr>
            <a:r>
              <a:rPr lang="da-DK" dirty="0" smtClean="0"/>
              <a:t>På </a:t>
            </a:r>
            <a:r>
              <a:rPr lang="da-DK" dirty="0" err="1" smtClean="0"/>
              <a:t>LM-siden</a:t>
            </a:r>
            <a:r>
              <a:rPr lang="da-DK" dirty="0" smtClean="0"/>
              <a:t> er det </a:t>
            </a:r>
            <a:r>
              <a:rPr lang="da-DK" b="1" dirty="0" smtClean="0"/>
              <a:t>kun</a:t>
            </a:r>
            <a:r>
              <a:rPr lang="da-DK" dirty="0" smtClean="0"/>
              <a:t> organisationer under hovedorganisationerne, der kan føre sager ved Arbejdsretten</a:t>
            </a:r>
            <a:endParaRPr lang="da-DK" dirty="0"/>
          </a:p>
        </p:txBody>
      </p:sp>
    </p:spTree>
    <p:extLst>
      <p:ext uri="{BB962C8B-B14F-4D97-AF65-F5344CB8AC3E}">
        <p14:creationId xmlns:p14="http://schemas.microsoft.com/office/powerpoint/2010/main" val="2296022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Dagens program </a:t>
            </a:r>
            <a:endParaRPr lang="da-DK" dirty="0"/>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2</a:t>
            </a:fld>
            <a:endParaRPr lang="en-US"/>
          </a:p>
        </p:txBody>
      </p:sp>
      <p:sp>
        <p:nvSpPr>
          <p:cNvPr id="3" name="Pladsholder til indhold 2"/>
          <p:cNvSpPr>
            <a:spLocks noGrp="1"/>
          </p:cNvSpPr>
          <p:nvPr>
            <p:ph sz="quarter" idx="1"/>
          </p:nvPr>
        </p:nvSpPr>
        <p:spPr/>
        <p:txBody>
          <a:bodyPr/>
          <a:lstStyle/>
          <a:p>
            <a:r>
              <a:rPr lang="da-DK" dirty="0" smtClean="0"/>
              <a:t>9.00 – 9.10 Velkomst </a:t>
            </a:r>
          </a:p>
          <a:p>
            <a:r>
              <a:rPr lang="da-DK" dirty="0" smtClean="0"/>
              <a:t>9.10 – 9.50 Fagretligt system og arbejdsmiljø </a:t>
            </a:r>
            <a:endParaRPr lang="da-DK" dirty="0"/>
          </a:p>
          <a:p>
            <a:r>
              <a:rPr lang="da-DK" dirty="0" smtClean="0"/>
              <a:t>9.50 – 10.00 Pause </a:t>
            </a:r>
          </a:p>
          <a:p>
            <a:r>
              <a:rPr lang="da-DK" dirty="0" smtClean="0"/>
              <a:t>10.00 – 10.50 tjenstlige </a:t>
            </a:r>
            <a:r>
              <a:rPr lang="da-DK" dirty="0"/>
              <a:t> </a:t>
            </a:r>
            <a:r>
              <a:rPr lang="da-DK" dirty="0" smtClean="0"/>
              <a:t>samtaler, arbejdsmiljø og Ansættelsesbeviser </a:t>
            </a:r>
          </a:p>
          <a:p>
            <a:r>
              <a:rPr lang="da-DK" dirty="0" smtClean="0"/>
              <a:t>10.50 – 11.00 Pause </a:t>
            </a:r>
          </a:p>
          <a:p>
            <a:r>
              <a:rPr lang="da-DK" dirty="0" smtClean="0"/>
              <a:t>11.00 – 12.00 Spørgsmål og opsamling</a:t>
            </a:r>
          </a:p>
        </p:txBody>
      </p:sp>
    </p:spTree>
    <p:extLst>
      <p:ext uri="{BB962C8B-B14F-4D97-AF65-F5344CB8AC3E}">
        <p14:creationId xmlns:p14="http://schemas.microsoft.com/office/powerpoint/2010/main" val="3826731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r>
              <a:rPr lang="da-DK" sz="4000" b="1" dirty="0"/>
              <a:t>Arbejdsmarkedets </a:t>
            </a:r>
            <a:r>
              <a:rPr lang="da-DK" sz="4000" b="1" dirty="0" smtClean="0"/>
              <a:t>politiske system (1)</a:t>
            </a:r>
            <a:endParaRPr lang="da-DK" sz="4000" b="1" dirty="0"/>
          </a:p>
        </p:txBody>
      </p:sp>
      <p:sp>
        <p:nvSpPr>
          <p:cNvPr id="2" name="Pladsholder til diasnummer 1"/>
          <p:cNvSpPr>
            <a:spLocks noGrp="1"/>
          </p:cNvSpPr>
          <p:nvPr>
            <p:ph type="sldNum" sz="quarter" idx="12"/>
          </p:nvPr>
        </p:nvSpPr>
        <p:spPr/>
        <p:txBody>
          <a:bodyPr/>
          <a:lstStyle/>
          <a:p>
            <a:fld id="{CEC2105D-6094-4CD8-B450-9BEC756DA90D}" type="slidenum">
              <a:rPr lang="da-DK" smtClean="0"/>
              <a:pPr/>
              <a:t>20</a:t>
            </a:fld>
            <a:endParaRPr lang="da-DK"/>
          </a:p>
        </p:txBody>
      </p:sp>
      <p:sp>
        <p:nvSpPr>
          <p:cNvPr id="16387" name="Rectangle 3"/>
          <p:cNvSpPr>
            <a:spLocks noGrp="1" noChangeArrowheads="1"/>
          </p:cNvSpPr>
          <p:nvPr>
            <p:ph sz="quarter" idx="1"/>
          </p:nvPr>
        </p:nvSpPr>
        <p:spPr/>
        <p:txBody>
          <a:bodyPr>
            <a:normAutofit/>
          </a:bodyPr>
          <a:lstStyle/>
          <a:p>
            <a:pPr marL="0" indent="0">
              <a:lnSpc>
                <a:spcPct val="80000"/>
              </a:lnSpc>
              <a:buNone/>
            </a:pPr>
            <a:r>
              <a:rPr lang="da-DK" sz="2400" b="1" dirty="0" smtClean="0"/>
              <a:t>Overenskomstforhandlinger </a:t>
            </a:r>
            <a:r>
              <a:rPr lang="da-DK" sz="2400" b="1" dirty="0"/>
              <a:t>og </a:t>
            </a:r>
            <a:r>
              <a:rPr lang="da-DK" sz="2400" b="1" dirty="0" smtClean="0"/>
              <a:t>forligsinstitutionen</a:t>
            </a:r>
          </a:p>
          <a:p>
            <a:pPr marL="0" indent="0">
              <a:lnSpc>
                <a:spcPct val="80000"/>
              </a:lnSpc>
              <a:buNone/>
            </a:pPr>
            <a:endParaRPr lang="da-DK" sz="2400" dirty="0" smtClean="0"/>
          </a:p>
          <a:p>
            <a:pPr lvl="1">
              <a:lnSpc>
                <a:spcPct val="80000"/>
              </a:lnSpc>
            </a:pPr>
            <a:r>
              <a:rPr lang="da-DK" sz="2000" dirty="0" smtClean="0"/>
              <a:t>Angår </a:t>
            </a:r>
            <a:r>
              <a:rPr lang="da-DK" sz="2000" dirty="0"/>
              <a:t>konflikter om </a:t>
            </a:r>
            <a:r>
              <a:rPr lang="da-DK" sz="2000" i="1" dirty="0"/>
              <a:t>de grundlæggende interessemodsætninger</a:t>
            </a:r>
            <a:r>
              <a:rPr lang="da-DK" sz="2000" dirty="0"/>
              <a:t>, der er på AM mellem lønmodtagere og arbejdsgivere.</a:t>
            </a:r>
          </a:p>
          <a:p>
            <a:pPr lvl="1">
              <a:lnSpc>
                <a:spcPct val="80000"/>
              </a:lnSpc>
            </a:pPr>
            <a:r>
              <a:rPr lang="da-DK" sz="2000" dirty="0"/>
              <a:t>Interessemodsætningen handler </a:t>
            </a:r>
            <a:r>
              <a:rPr lang="da-DK" sz="2000" dirty="0" smtClean="0"/>
              <a:t>om </a:t>
            </a:r>
            <a:r>
              <a:rPr lang="da-DK" sz="2000" b="1" dirty="0"/>
              <a:t>løn</a:t>
            </a:r>
            <a:r>
              <a:rPr lang="da-DK" sz="2000" dirty="0"/>
              <a:t>, men også om øvrige arbejdsforhold</a:t>
            </a:r>
          </a:p>
          <a:p>
            <a:pPr lvl="1">
              <a:lnSpc>
                <a:spcPct val="80000"/>
              </a:lnSpc>
            </a:pPr>
            <a:r>
              <a:rPr lang="da-DK" sz="2000" dirty="0"/>
              <a:t>Forhandlingerne af ny overenskomst begynder op til et år før udløb af gældende overenskomst</a:t>
            </a:r>
            <a:r>
              <a:rPr lang="da-DK" sz="2000" dirty="0" smtClean="0"/>
              <a:t>.</a:t>
            </a:r>
          </a:p>
          <a:p>
            <a:pPr marL="457200" lvl="1" indent="0">
              <a:lnSpc>
                <a:spcPct val="80000"/>
              </a:lnSpc>
              <a:buNone/>
            </a:pPr>
            <a:endParaRPr lang="da-DK" sz="2000" dirty="0"/>
          </a:p>
          <a:p>
            <a:pPr lvl="1">
              <a:lnSpc>
                <a:spcPct val="80000"/>
              </a:lnSpc>
            </a:pPr>
            <a:r>
              <a:rPr lang="da-DK" sz="2000" dirty="0"/>
              <a:t>Nås der ikke et resultat indenfor den afsatte tidsplan på et område, kan </a:t>
            </a:r>
            <a:r>
              <a:rPr lang="da-DK" sz="2000" b="1" dirty="0"/>
              <a:t>forligsinstitutionen </a:t>
            </a:r>
            <a:r>
              <a:rPr lang="da-DK" sz="2000" dirty="0"/>
              <a:t>enten </a:t>
            </a:r>
            <a:endParaRPr lang="da-DK" sz="2000" dirty="0" smtClean="0"/>
          </a:p>
          <a:p>
            <a:pPr lvl="1">
              <a:lnSpc>
                <a:spcPct val="80000"/>
              </a:lnSpc>
            </a:pPr>
            <a:endParaRPr lang="da-DK" sz="2000" dirty="0" smtClean="0"/>
          </a:p>
          <a:p>
            <a:pPr lvl="2">
              <a:lnSpc>
                <a:spcPct val="80000"/>
              </a:lnSpc>
            </a:pPr>
            <a:r>
              <a:rPr lang="da-DK" sz="1600" dirty="0" smtClean="0"/>
              <a:t>(</a:t>
            </a:r>
            <a:r>
              <a:rPr lang="da-DK" sz="1600" dirty="0"/>
              <a:t>1) </a:t>
            </a:r>
            <a:r>
              <a:rPr lang="da-DK" sz="1600" dirty="0" smtClean="0"/>
              <a:t>være </a:t>
            </a:r>
            <a:r>
              <a:rPr lang="da-DK" sz="1600" dirty="0"/>
              <a:t>mægler direkte på foranledning af parterne eller </a:t>
            </a:r>
            <a:endParaRPr lang="da-DK" sz="1600" dirty="0" smtClean="0"/>
          </a:p>
          <a:p>
            <a:pPr lvl="2">
              <a:lnSpc>
                <a:spcPct val="80000"/>
              </a:lnSpc>
            </a:pPr>
            <a:r>
              <a:rPr lang="da-DK" sz="1600" dirty="0" smtClean="0"/>
              <a:t>(</a:t>
            </a:r>
            <a:r>
              <a:rPr lang="da-DK" sz="1600" dirty="0"/>
              <a:t>2) komme på banen idet der udstedes varsel om </a:t>
            </a:r>
            <a:r>
              <a:rPr lang="da-DK" sz="1600" dirty="0" err="1"/>
              <a:t>strejke/lock-out</a:t>
            </a:r>
            <a:r>
              <a:rPr lang="da-DK" sz="1600" dirty="0"/>
              <a:t> af en af parterne </a:t>
            </a:r>
          </a:p>
        </p:txBody>
      </p:sp>
      <p:cxnSp>
        <p:nvCxnSpPr>
          <p:cNvPr id="4" name="Lige forbindelse 3"/>
          <p:cNvCxnSpPr/>
          <p:nvPr/>
        </p:nvCxnSpPr>
        <p:spPr>
          <a:xfrm>
            <a:off x="467544" y="1484784"/>
            <a:ext cx="8001000" cy="0"/>
          </a:xfrm>
          <a:prstGeom prst="line">
            <a:avLst/>
          </a:prstGeom>
          <a:ln>
            <a:solidFill>
              <a:schemeClr val="accent3">
                <a:lumMod val="60000"/>
                <a:lumOff val="40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388038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373616" cy="1143000"/>
          </a:xfrm>
        </p:spPr>
        <p:txBody>
          <a:bodyPr>
            <a:noAutofit/>
          </a:bodyPr>
          <a:lstStyle/>
          <a:p>
            <a:r>
              <a:rPr lang="da-DK" sz="4000" b="1" dirty="0" err="1" smtClean="0"/>
              <a:t>Arbejdsmarkedets’politiske</a:t>
            </a:r>
            <a:r>
              <a:rPr lang="da-DK" sz="4000" b="1" dirty="0" smtClean="0"/>
              <a:t> system’(2)</a:t>
            </a:r>
            <a:endParaRPr lang="da-DK" sz="4000" b="1" dirty="0"/>
          </a:p>
        </p:txBody>
      </p:sp>
      <p:sp>
        <p:nvSpPr>
          <p:cNvPr id="5" name="Pladsholder til diasnummer 4"/>
          <p:cNvSpPr>
            <a:spLocks noGrp="1"/>
          </p:cNvSpPr>
          <p:nvPr>
            <p:ph type="sldNum" sz="quarter" idx="12"/>
          </p:nvPr>
        </p:nvSpPr>
        <p:spPr/>
        <p:txBody>
          <a:bodyPr/>
          <a:lstStyle/>
          <a:p>
            <a:fld id="{CEC2105D-6094-4CD8-B450-9BEC756DA90D}" type="slidenum">
              <a:rPr lang="da-DK" smtClean="0"/>
              <a:pPr/>
              <a:t>21</a:t>
            </a:fld>
            <a:endParaRPr lang="da-DK"/>
          </a:p>
        </p:txBody>
      </p:sp>
      <p:sp>
        <p:nvSpPr>
          <p:cNvPr id="3" name="Pladsholder til indhold 2"/>
          <p:cNvSpPr>
            <a:spLocks noGrp="1"/>
          </p:cNvSpPr>
          <p:nvPr>
            <p:ph sz="quarter" idx="1"/>
          </p:nvPr>
        </p:nvSpPr>
        <p:spPr/>
        <p:txBody>
          <a:bodyPr>
            <a:normAutofit/>
          </a:bodyPr>
          <a:lstStyle/>
          <a:p>
            <a:pPr marL="0" indent="0">
              <a:lnSpc>
                <a:spcPct val="80000"/>
              </a:lnSpc>
              <a:buNone/>
            </a:pPr>
            <a:r>
              <a:rPr lang="da-DK" sz="2400" b="1" dirty="0"/>
              <a:t>F</a:t>
            </a:r>
            <a:r>
              <a:rPr lang="da-DK" sz="2400" b="1" dirty="0" smtClean="0"/>
              <a:t>orligsinstitutionen</a:t>
            </a:r>
            <a:endParaRPr lang="da-DK" sz="2400" b="1" dirty="0"/>
          </a:p>
          <a:p>
            <a:pPr lvl="1">
              <a:lnSpc>
                <a:spcPct val="80000"/>
              </a:lnSpc>
            </a:pPr>
            <a:r>
              <a:rPr lang="da-DK" sz="2000" dirty="0" smtClean="0"/>
              <a:t>Parterne har pligt til at møde i forligsinstitutionen og pligt til at lade forligsmanden tilrettelægge forhandlingsforløbet</a:t>
            </a:r>
          </a:p>
          <a:p>
            <a:pPr lvl="1">
              <a:lnSpc>
                <a:spcPct val="80000"/>
              </a:lnSpc>
            </a:pPr>
            <a:r>
              <a:rPr lang="da-DK" sz="2000" dirty="0" smtClean="0"/>
              <a:t>Forligsmanden/-kvinden kommer med udspil til forlig - som så evt. kan godkendes/forkastes af forhandlere og sidenhen af organisationerne (f.eks. gennem urafstemning blandt medlemmerne)</a:t>
            </a:r>
          </a:p>
          <a:p>
            <a:pPr lvl="1">
              <a:lnSpc>
                <a:spcPct val="80000"/>
              </a:lnSpc>
            </a:pPr>
            <a:r>
              <a:rPr lang="da-DK" sz="2000" dirty="0" smtClean="0"/>
              <a:t>Kan forlig </a:t>
            </a:r>
            <a:r>
              <a:rPr lang="da-DK" sz="2000" b="1" dirty="0" smtClean="0"/>
              <a:t>IKKE </a:t>
            </a:r>
            <a:r>
              <a:rPr lang="da-DK" sz="2000" dirty="0" err="1" smtClean="0"/>
              <a:t>opnåes</a:t>
            </a:r>
            <a:r>
              <a:rPr lang="da-DK" sz="2000" dirty="0" smtClean="0"/>
              <a:t> bliver der konflikt i form af </a:t>
            </a:r>
            <a:r>
              <a:rPr lang="da-DK" sz="2000" dirty="0" err="1" smtClean="0"/>
              <a:t>strejke/lock-out</a:t>
            </a:r>
            <a:endParaRPr lang="da-DK" sz="2000" dirty="0" smtClean="0"/>
          </a:p>
          <a:p>
            <a:pPr lvl="1">
              <a:lnSpc>
                <a:spcPct val="80000"/>
              </a:lnSpc>
            </a:pPr>
            <a:r>
              <a:rPr lang="da-DK" sz="2000" dirty="0" smtClean="0"/>
              <a:t>Forligsmand mægler under konflikt eks: pædagogstrejken i Århus 2008, </a:t>
            </a:r>
            <a:r>
              <a:rPr lang="da-DK" sz="2000" dirty="0" err="1" smtClean="0"/>
              <a:t>lock-out</a:t>
            </a:r>
            <a:r>
              <a:rPr lang="da-DK" sz="2000" dirty="0" smtClean="0"/>
              <a:t> af lærer 2013</a:t>
            </a:r>
            <a:endParaRPr lang="da-DK" sz="2000" b="1" dirty="0" smtClean="0"/>
          </a:p>
          <a:p>
            <a:pPr>
              <a:lnSpc>
                <a:spcPct val="80000"/>
              </a:lnSpc>
            </a:pPr>
            <a:endParaRPr lang="da-DK" sz="2400" dirty="0"/>
          </a:p>
          <a:p>
            <a:pPr>
              <a:lnSpc>
                <a:spcPct val="80000"/>
              </a:lnSpc>
            </a:pPr>
            <a:r>
              <a:rPr lang="da-DK" sz="2400" dirty="0" smtClean="0"/>
              <a:t>Sidste instans: kan konflikten ikke løses gennem forligsinstitutionen, så KAN konflikten (hvis den truer samfundets orden og funktion) afblæses af regeringen/folketinget ved at et forligsudkast ophøjes til lov eller regeringen vælger et indgreb  (f.eks. ’gær-konflikten’ i 1998, lærerkonflikt 2013).</a:t>
            </a:r>
          </a:p>
          <a:p>
            <a:pPr>
              <a:buNone/>
            </a:pPr>
            <a:endParaRPr lang="da-DK" dirty="0"/>
          </a:p>
        </p:txBody>
      </p:sp>
      <p:cxnSp>
        <p:nvCxnSpPr>
          <p:cNvPr id="4" name="Lige forbindelse 3"/>
          <p:cNvCxnSpPr/>
          <p:nvPr/>
        </p:nvCxnSpPr>
        <p:spPr>
          <a:xfrm>
            <a:off x="467544" y="1484784"/>
            <a:ext cx="8001000" cy="0"/>
          </a:xfrm>
          <a:prstGeom prst="line">
            <a:avLst/>
          </a:prstGeom>
          <a:ln>
            <a:solidFill>
              <a:schemeClr val="accent3">
                <a:lumMod val="60000"/>
                <a:lumOff val="40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784718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iasnummer 3"/>
          <p:cNvSpPr>
            <a:spLocks noGrp="1"/>
          </p:cNvSpPr>
          <p:nvPr>
            <p:ph type="sldNum" sz="quarter" idx="12"/>
          </p:nvPr>
        </p:nvSpPr>
        <p:spPr/>
        <p:txBody>
          <a:bodyPr/>
          <a:lstStyle/>
          <a:p>
            <a:fld id="{18B794D1-AB3E-43A6-9F8A-0A752A0629E2}" type="slidenum">
              <a:rPr lang="da-DK" smtClean="0"/>
              <a:pPr/>
              <a:t>22</a:t>
            </a:fld>
            <a:endParaRPr lang="da-DK"/>
          </a:p>
        </p:txBody>
      </p:sp>
      <p:sp>
        <p:nvSpPr>
          <p:cNvPr id="3" name="Pladsholder til indhold 2"/>
          <p:cNvSpPr>
            <a:spLocks noGrp="1"/>
          </p:cNvSpPr>
          <p:nvPr>
            <p:ph sz="quarter" idx="1"/>
          </p:nvPr>
        </p:nvSpPr>
        <p:spPr>
          <a:xfrm>
            <a:off x="914400" y="836712"/>
            <a:ext cx="7772400" cy="5183088"/>
          </a:xfrm>
        </p:spPr>
        <p:txBody>
          <a:bodyPr>
            <a:normAutofit/>
          </a:bodyPr>
          <a:lstStyle/>
          <a:p>
            <a:pPr>
              <a:buNone/>
            </a:pPr>
            <a:r>
              <a:rPr lang="da-DK" b="1" dirty="0" smtClean="0"/>
              <a:t>Konfliktret ved fornyelse/indgåelse af lokalaftaler?</a:t>
            </a:r>
            <a:endParaRPr lang="da-DK" dirty="0" smtClean="0"/>
          </a:p>
          <a:p>
            <a:pPr>
              <a:buNone/>
            </a:pPr>
            <a:endParaRPr lang="da-DK" dirty="0" smtClean="0"/>
          </a:p>
          <a:p>
            <a:pPr>
              <a:buNone/>
            </a:pPr>
            <a:r>
              <a:rPr lang="da-DK" b="1" dirty="0" smtClean="0"/>
              <a:t>Hovedregel:</a:t>
            </a:r>
          </a:p>
          <a:p>
            <a:pPr>
              <a:buNone/>
            </a:pPr>
            <a:r>
              <a:rPr lang="da-DK" dirty="0" smtClean="0"/>
              <a:t>Nej! Der er </a:t>
            </a:r>
            <a:r>
              <a:rPr lang="da-DK" u="sng" dirty="0" smtClean="0"/>
              <a:t>kun</a:t>
            </a:r>
            <a:r>
              <a:rPr lang="da-DK" dirty="0" smtClean="0"/>
              <a:t> konfliktret i forbindelse med </a:t>
            </a:r>
            <a:r>
              <a:rPr lang="da-DK" u="sng" dirty="0" smtClean="0"/>
              <a:t>overenskomst</a:t>
            </a:r>
            <a:r>
              <a:rPr lang="da-DK" dirty="0" smtClean="0"/>
              <a:t>indgåelse/-fornyelse. </a:t>
            </a:r>
          </a:p>
          <a:p>
            <a:pPr>
              <a:buNone/>
            </a:pPr>
            <a:endParaRPr lang="da-DK" sz="900" dirty="0" smtClean="0"/>
          </a:p>
          <a:p>
            <a:pPr>
              <a:buNone/>
            </a:pPr>
            <a:r>
              <a:rPr lang="da-DK" b="1" dirty="0" smtClean="0"/>
              <a:t>Undtagelse:</a:t>
            </a:r>
          </a:p>
          <a:p>
            <a:pPr>
              <a:buNone/>
            </a:pPr>
            <a:r>
              <a:rPr lang="da-DK" dirty="0" smtClean="0"/>
              <a:t>Der er hjemmel til konflikt i overenskomsten</a:t>
            </a:r>
          </a:p>
          <a:p>
            <a:pPr>
              <a:buNone/>
            </a:pPr>
            <a:endParaRPr lang="da-DK" dirty="0" smtClean="0"/>
          </a:p>
        </p:txBody>
      </p:sp>
    </p:spTree>
    <p:extLst>
      <p:ext uri="{BB962C8B-B14F-4D97-AF65-F5344CB8AC3E}">
        <p14:creationId xmlns:p14="http://schemas.microsoft.com/office/powerpoint/2010/main" val="2179996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23</a:t>
            </a:fld>
            <a:endParaRPr lang="da-DK"/>
          </a:p>
        </p:txBody>
      </p:sp>
      <p:sp>
        <p:nvSpPr>
          <p:cNvPr id="4" name="Pladsholder til indhold 3"/>
          <p:cNvSpPr>
            <a:spLocks noGrp="1"/>
          </p:cNvSpPr>
          <p:nvPr>
            <p:ph sz="quarter" idx="1"/>
          </p:nvPr>
        </p:nvSpPr>
        <p:spPr>
          <a:xfrm>
            <a:off x="914400" y="908720"/>
            <a:ext cx="7772400" cy="5111080"/>
          </a:xfrm>
        </p:spPr>
        <p:txBody>
          <a:bodyPr>
            <a:normAutofit/>
          </a:bodyPr>
          <a:lstStyle/>
          <a:p>
            <a:pPr>
              <a:buNone/>
            </a:pPr>
            <a:r>
              <a:rPr lang="da-DK" u="sng" dirty="0" smtClean="0"/>
              <a:t>”Krigen” mellem ”de røde” og KRIFA</a:t>
            </a:r>
          </a:p>
          <a:p>
            <a:pPr>
              <a:buNone/>
            </a:pPr>
            <a:endParaRPr lang="da-DK" sz="900" dirty="0" smtClean="0"/>
          </a:p>
          <a:p>
            <a:pPr>
              <a:buNone/>
            </a:pPr>
            <a:r>
              <a:rPr lang="da-DK" dirty="0" smtClean="0"/>
              <a:t>Baggrundsinfo:</a:t>
            </a:r>
          </a:p>
          <a:p>
            <a:pPr>
              <a:buNone/>
            </a:pPr>
            <a:r>
              <a:rPr lang="da-DK" dirty="0" smtClean="0"/>
              <a:t>KRIFA adskiller sig væsentligt fra ”de røde” organisationer ved ikke at anvende konfliktret som kampmiddel. </a:t>
            </a:r>
          </a:p>
          <a:p>
            <a:pPr>
              <a:buNone/>
            </a:pPr>
            <a:endParaRPr lang="da-DK" sz="900" dirty="0" smtClean="0"/>
          </a:p>
          <a:p>
            <a:pPr>
              <a:buNone/>
            </a:pPr>
            <a:endParaRPr lang="da-DK" dirty="0" smtClean="0"/>
          </a:p>
        </p:txBody>
      </p:sp>
      <p:pic>
        <p:nvPicPr>
          <p:cNvPr id="5" name="Billede 4" descr="Ud med de gule.jpg"/>
          <p:cNvPicPr>
            <a:picLocks noChangeAspect="1"/>
          </p:cNvPicPr>
          <p:nvPr/>
        </p:nvPicPr>
        <p:blipFill>
          <a:blip r:embed="rId2" cstate="print"/>
          <a:stretch>
            <a:fillRect/>
          </a:stretch>
        </p:blipFill>
        <p:spPr>
          <a:xfrm>
            <a:off x="2411760" y="3284984"/>
            <a:ext cx="3550895" cy="2592288"/>
          </a:xfrm>
          <a:prstGeom prst="rect">
            <a:avLst/>
          </a:prstGeom>
        </p:spPr>
      </p:pic>
    </p:spTree>
    <p:extLst>
      <p:ext uri="{BB962C8B-B14F-4D97-AF65-F5344CB8AC3E}">
        <p14:creationId xmlns:p14="http://schemas.microsoft.com/office/powerpoint/2010/main" val="14717783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24</a:t>
            </a:fld>
            <a:endParaRPr lang="da-DK"/>
          </a:p>
        </p:txBody>
      </p:sp>
      <p:sp>
        <p:nvSpPr>
          <p:cNvPr id="4" name="Pladsholder til indhold 3"/>
          <p:cNvSpPr>
            <a:spLocks noGrp="1"/>
          </p:cNvSpPr>
          <p:nvPr>
            <p:ph sz="quarter" idx="1"/>
          </p:nvPr>
        </p:nvSpPr>
        <p:spPr>
          <a:xfrm>
            <a:off x="539552" y="764704"/>
            <a:ext cx="7772400" cy="5111080"/>
          </a:xfrm>
        </p:spPr>
        <p:txBody>
          <a:bodyPr/>
          <a:lstStyle/>
          <a:p>
            <a:pPr>
              <a:buNone/>
            </a:pPr>
            <a:endParaRPr lang="da-DK" dirty="0" smtClean="0"/>
          </a:p>
          <a:p>
            <a:pPr>
              <a:buNone/>
            </a:pPr>
            <a:r>
              <a:rPr lang="da-DK" dirty="0" smtClean="0"/>
              <a:t>I praksis kan det betyde, at </a:t>
            </a:r>
            <a:r>
              <a:rPr lang="da-DK" u="sng" dirty="0" smtClean="0"/>
              <a:t>LM ikke har nogle kampmidler til at presse AG til at forbedre overenskomsten,</a:t>
            </a:r>
            <a:r>
              <a:rPr lang="da-DK" dirty="0" smtClean="0"/>
              <a:t> hvis AG ikke ønsker ændringer i forbindelse med fornyelse (hvis f.eks. lønnen ikke er steget de seneste x antal år). </a:t>
            </a:r>
          </a:p>
          <a:p>
            <a:pPr>
              <a:buNone/>
            </a:pPr>
            <a:endParaRPr lang="da-DK" sz="900" dirty="0" smtClean="0"/>
          </a:p>
          <a:p>
            <a:pPr>
              <a:buNone/>
            </a:pPr>
            <a:r>
              <a:rPr lang="da-DK" dirty="0" smtClean="0"/>
              <a:t>KRIFA (og de andre ”gule”)</a:t>
            </a:r>
          </a:p>
          <a:p>
            <a:pPr>
              <a:buNone/>
            </a:pPr>
            <a:r>
              <a:rPr lang="da-DK" dirty="0" smtClean="0"/>
              <a:t>	</a:t>
            </a:r>
            <a:r>
              <a:rPr lang="da-DK" u="sng" dirty="0" smtClean="0"/>
              <a:t>kan ikke føre sager i Arbejdsretten.</a:t>
            </a:r>
          </a:p>
          <a:p>
            <a:pPr>
              <a:buNone/>
            </a:pPr>
            <a:endParaRPr lang="da-DK" dirty="0" smtClean="0"/>
          </a:p>
          <a:p>
            <a:pPr>
              <a:buNone/>
            </a:pPr>
            <a:endParaRPr lang="da-DK" dirty="0"/>
          </a:p>
        </p:txBody>
      </p:sp>
      <p:pic>
        <p:nvPicPr>
          <p:cNvPr id="5" name="Billede 4" descr="krifa-ridder.jpg"/>
          <p:cNvPicPr>
            <a:picLocks noChangeAspect="1"/>
          </p:cNvPicPr>
          <p:nvPr/>
        </p:nvPicPr>
        <p:blipFill>
          <a:blip r:embed="rId2" cstate="print"/>
          <a:stretch>
            <a:fillRect/>
          </a:stretch>
        </p:blipFill>
        <p:spPr>
          <a:xfrm>
            <a:off x="5508104" y="3212976"/>
            <a:ext cx="2381250" cy="2905125"/>
          </a:xfrm>
          <a:prstGeom prst="rect">
            <a:avLst/>
          </a:prstGeom>
        </p:spPr>
      </p:pic>
    </p:spTree>
    <p:extLst>
      <p:ext uri="{BB962C8B-B14F-4D97-AF65-F5344CB8AC3E}">
        <p14:creationId xmlns:p14="http://schemas.microsoft.com/office/powerpoint/2010/main" val="2335339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25</a:t>
            </a:fld>
            <a:endParaRPr lang="da-DK"/>
          </a:p>
        </p:txBody>
      </p:sp>
      <p:sp>
        <p:nvSpPr>
          <p:cNvPr id="4" name="Pladsholder til indhold 3"/>
          <p:cNvSpPr>
            <a:spLocks noGrp="1"/>
          </p:cNvSpPr>
          <p:nvPr>
            <p:ph sz="quarter" idx="1"/>
          </p:nvPr>
        </p:nvSpPr>
        <p:spPr/>
        <p:txBody>
          <a:bodyPr/>
          <a:lstStyle/>
          <a:p>
            <a:pPr>
              <a:buNone/>
            </a:pPr>
            <a:r>
              <a:rPr lang="da-DK" b="1" dirty="0" smtClean="0"/>
              <a:t>Fordele ved fagretlig behandling:</a:t>
            </a:r>
          </a:p>
          <a:p>
            <a:r>
              <a:rPr lang="da-DK" dirty="0" smtClean="0"/>
              <a:t>Pligt til samarbejde på begge sider</a:t>
            </a:r>
          </a:p>
          <a:p>
            <a:r>
              <a:rPr lang="da-DK" dirty="0" smtClean="0"/>
              <a:t>Parternes fælles løsning</a:t>
            </a:r>
          </a:p>
          <a:p>
            <a:r>
              <a:rPr lang="da-DK" dirty="0" smtClean="0"/>
              <a:t>Hurtigt og smidigt </a:t>
            </a:r>
          </a:p>
          <a:p>
            <a:pPr>
              <a:buNone/>
            </a:pPr>
            <a:endParaRPr lang="da-DK" dirty="0" smtClean="0"/>
          </a:p>
        </p:txBody>
      </p:sp>
    </p:spTree>
    <p:extLst>
      <p:ext uri="{BB962C8B-B14F-4D97-AF65-F5344CB8AC3E}">
        <p14:creationId xmlns:p14="http://schemas.microsoft.com/office/powerpoint/2010/main" val="37107673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26</a:t>
            </a:fld>
            <a:endParaRPr lang="da-DK"/>
          </a:p>
        </p:txBody>
      </p:sp>
      <p:sp>
        <p:nvSpPr>
          <p:cNvPr id="4" name="Pladsholder til indhold 3"/>
          <p:cNvSpPr>
            <a:spLocks noGrp="1"/>
          </p:cNvSpPr>
          <p:nvPr>
            <p:ph sz="quarter" idx="1"/>
          </p:nvPr>
        </p:nvSpPr>
        <p:spPr>
          <a:xfrm>
            <a:off x="914400" y="908720"/>
            <a:ext cx="7772400" cy="5111080"/>
          </a:xfrm>
        </p:spPr>
        <p:txBody>
          <a:bodyPr>
            <a:normAutofit lnSpcReduction="10000"/>
          </a:bodyPr>
          <a:lstStyle/>
          <a:p>
            <a:pPr>
              <a:buNone/>
            </a:pPr>
            <a:r>
              <a:rPr lang="da-DK" sz="2400" b="1" dirty="0" smtClean="0"/>
              <a:t>Andre tvistløsningsorganer:</a:t>
            </a:r>
            <a:endParaRPr lang="da-DK" sz="900" dirty="0" smtClean="0"/>
          </a:p>
          <a:p>
            <a:r>
              <a:rPr lang="da-DK" dirty="0" smtClean="0"/>
              <a:t>Afskedigelsesnævnet under DA/LO</a:t>
            </a:r>
          </a:p>
          <a:p>
            <a:pPr lvl="1"/>
            <a:r>
              <a:rPr lang="da-DK" dirty="0" smtClean="0"/>
              <a:t>Behandler sager om usaglige afskedigelser </a:t>
            </a:r>
          </a:p>
          <a:p>
            <a:pPr lvl="1"/>
            <a:r>
              <a:rPr lang="da-DK" dirty="0" smtClean="0"/>
              <a:t>Hører til de fagretlige organer</a:t>
            </a:r>
          </a:p>
          <a:p>
            <a:pPr lvl="1"/>
            <a:r>
              <a:rPr lang="da-DK" dirty="0" smtClean="0"/>
              <a:t>Kun adgang for overenskomstparter</a:t>
            </a:r>
          </a:p>
          <a:p>
            <a:pPr lvl="1">
              <a:buNone/>
            </a:pPr>
            <a:endParaRPr lang="da-DK" sz="1000" dirty="0" smtClean="0"/>
          </a:p>
          <a:p>
            <a:r>
              <a:rPr lang="da-DK" dirty="0" smtClean="0"/>
              <a:t>De almindelige domstole</a:t>
            </a:r>
          </a:p>
          <a:p>
            <a:pPr>
              <a:buNone/>
            </a:pPr>
            <a:endParaRPr lang="da-DK" sz="900" dirty="0" smtClean="0"/>
          </a:p>
          <a:p>
            <a:r>
              <a:rPr lang="da-DK" dirty="0" smtClean="0"/>
              <a:t>Ligebehandlingsnævnet</a:t>
            </a:r>
          </a:p>
          <a:p>
            <a:pPr lvl="1"/>
            <a:r>
              <a:rPr lang="da-DK" dirty="0" smtClean="0"/>
              <a:t>Offentligt nævn, adgang for alle</a:t>
            </a:r>
          </a:p>
          <a:p>
            <a:pPr lvl="1">
              <a:buNone/>
            </a:pPr>
            <a:endParaRPr lang="da-DK" sz="900" dirty="0" smtClean="0"/>
          </a:p>
          <a:p>
            <a:r>
              <a:rPr lang="da-DK" dirty="0" smtClean="0"/>
              <a:t>Ombudsmanden</a:t>
            </a:r>
          </a:p>
          <a:p>
            <a:pPr lvl="1"/>
            <a:r>
              <a:rPr lang="da-DK" dirty="0" smtClean="0"/>
              <a:t>Kun offentligt ansatte</a:t>
            </a:r>
          </a:p>
          <a:p>
            <a:pPr lvl="1"/>
            <a:r>
              <a:rPr lang="da-DK" dirty="0" err="1" smtClean="0"/>
              <a:t>Spm</a:t>
            </a:r>
            <a:r>
              <a:rPr lang="da-DK" dirty="0" smtClean="0"/>
              <a:t>. om overtrædelse af forvaltningsretlige regler</a:t>
            </a:r>
          </a:p>
          <a:p>
            <a:endParaRPr lang="da-DK" dirty="0"/>
          </a:p>
        </p:txBody>
      </p:sp>
    </p:spTree>
    <p:extLst>
      <p:ext uri="{BB962C8B-B14F-4D97-AF65-F5344CB8AC3E}">
        <p14:creationId xmlns:p14="http://schemas.microsoft.com/office/powerpoint/2010/main" val="3586568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27</a:t>
            </a:fld>
            <a:endParaRPr lang="da-DK"/>
          </a:p>
        </p:txBody>
      </p:sp>
      <p:sp>
        <p:nvSpPr>
          <p:cNvPr id="4" name="Pladsholder til indhold 3"/>
          <p:cNvSpPr>
            <a:spLocks noGrp="1"/>
          </p:cNvSpPr>
          <p:nvPr>
            <p:ph sz="quarter" idx="1"/>
          </p:nvPr>
        </p:nvSpPr>
        <p:spPr>
          <a:xfrm>
            <a:off x="914400" y="620688"/>
            <a:ext cx="7772400" cy="5399112"/>
          </a:xfrm>
        </p:spPr>
        <p:txBody>
          <a:bodyPr>
            <a:normAutofit/>
          </a:bodyPr>
          <a:lstStyle/>
          <a:p>
            <a:pPr>
              <a:buNone/>
            </a:pPr>
            <a:r>
              <a:rPr lang="da-DK" b="1" dirty="0" smtClean="0"/>
              <a:t>Fagretlige organer contra almindelige domstole</a:t>
            </a:r>
          </a:p>
          <a:p>
            <a:pPr>
              <a:buNone/>
            </a:pPr>
            <a:endParaRPr lang="da-DK" b="1" dirty="0" smtClean="0"/>
          </a:p>
          <a:p>
            <a:pPr>
              <a:buNone/>
            </a:pPr>
            <a:r>
              <a:rPr lang="da-DK" b="1" dirty="0" smtClean="0"/>
              <a:t>HR:</a:t>
            </a:r>
          </a:p>
          <a:p>
            <a:pPr>
              <a:buNone/>
            </a:pPr>
            <a:r>
              <a:rPr lang="da-DK" dirty="0" smtClean="0"/>
              <a:t>Pligt til fagretlig behandling (de alm. domstole er inkompetente)</a:t>
            </a:r>
          </a:p>
          <a:p>
            <a:pPr>
              <a:buNone/>
            </a:pPr>
            <a:endParaRPr lang="da-DK" sz="900" dirty="0" smtClean="0"/>
          </a:p>
          <a:p>
            <a:pPr>
              <a:buNone/>
            </a:pPr>
            <a:r>
              <a:rPr lang="da-DK" b="1" dirty="0" smtClean="0"/>
              <a:t>U1: </a:t>
            </a:r>
            <a:r>
              <a:rPr lang="da-DK" dirty="0" smtClean="0"/>
              <a:t>Den faglige </a:t>
            </a:r>
            <a:r>
              <a:rPr lang="da-DK" dirty="0" err="1" smtClean="0"/>
              <a:t>LM-org</a:t>
            </a:r>
            <a:r>
              <a:rPr lang="da-DK" dirty="0" smtClean="0"/>
              <a:t>. vil ikke forfølge sagen </a:t>
            </a:r>
            <a:r>
              <a:rPr lang="da-DK" dirty="0" smtClean="0">
                <a:sym typeface="Wingdings" pitchFamily="2" charset="2"/>
              </a:rPr>
              <a:t> LM har selvstændig søgsmålskompetence ved de almindelige domstole</a:t>
            </a:r>
          </a:p>
          <a:p>
            <a:pPr>
              <a:buNone/>
            </a:pPr>
            <a:endParaRPr lang="da-DK" sz="900" dirty="0" smtClean="0">
              <a:sym typeface="Wingdings" pitchFamily="2" charset="2"/>
            </a:endParaRPr>
          </a:p>
          <a:p>
            <a:pPr>
              <a:buNone/>
            </a:pPr>
            <a:r>
              <a:rPr lang="da-DK" b="1" dirty="0" smtClean="0">
                <a:sym typeface="Wingdings" pitchFamily="2" charset="2"/>
              </a:rPr>
              <a:t>U2:</a:t>
            </a:r>
            <a:r>
              <a:rPr lang="da-DK" dirty="0" smtClean="0">
                <a:sym typeface="Wingdings" pitchFamily="2" charset="2"/>
              </a:rPr>
              <a:t> LM er uorganiseret  alle sager føres ved de almindelige domstole/offentlige tvistnævn</a:t>
            </a:r>
            <a:endParaRPr lang="da-DK" dirty="0" smtClean="0"/>
          </a:p>
          <a:p>
            <a:pPr>
              <a:buNone/>
            </a:pPr>
            <a:endParaRPr lang="da-DK" b="1" dirty="0" smtClean="0"/>
          </a:p>
          <a:p>
            <a:pPr>
              <a:buNone/>
            </a:pPr>
            <a:endParaRPr lang="da-DK" dirty="0" smtClean="0"/>
          </a:p>
          <a:p>
            <a:pPr>
              <a:buNone/>
            </a:pPr>
            <a:endParaRPr lang="da-DK" dirty="0" smtClean="0"/>
          </a:p>
          <a:p>
            <a:pPr>
              <a:buNone/>
            </a:pPr>
            <a:endParaRPr lang="da-DK" dirty="0"/>
          </a:p>
        </p:txBody>
      </p:sp>
    </p:spTree>
    <p:extLst>
      <p:ext uri="{BB962C8B-B14F-4D97-AF65-F5344CB8AC3E}">
        <p14:creationId xmlns:p14="http://schemas.microsoft.com/office/powerpoint/2010/main" val="375959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28</a:t>
            </a:fld>
            <a:endParaRPr lang="da-DK"/>
          </a:p>
        </p:txBody>
      </p:sp>
      <p:sp>
        <p:nvSpPr>
          <p:cNvPr id="4" name="Pladsholder til indhold 3"/>
          <p:cNvSpPr>
            <a:spLocks noGrp="1"/>
          </p:cNvSpPr>
          <p:nvPr>
            <p:ph sz="quarter" idx="1"/>
          </p:nvPr>
        </p:nvSpPr>
        <p:spPr/>
        <p:txBody>
          <a:bodyPr/>
          <a:lstStyle/>
          <a:p>
            <a:pPr>
              <a:buNone/>
            </a:pPr>
            <a:r>
              <a:rPr lang="da-DK" dirty="0" smtClean="0"/>
              <a:t>Fagretlig behandling: HR har pligt til at være aktive</a:t>
            </a:r>
          </a:p>
          <a:p>
            <a:pPr>
              <a:buNone/>
            </a:pPr>
            <a:endParaRPr lang="da-DK" dirty="0" smtClean="0"/>
          </a:p>
          <a:p>
            <a:pPr>
              <a:buNone/>
            </a:pPr>
            <a:r>
              <a:rPr lang="da-DK" dirty="0" smtClean="0"/>
              <a:t>Alm. domstole: HR kan typisk afvente stævning, kan derved presse LM til økonomisk risiko</a:t>
            </a:r>
            <a:endParaRPr lang="da-DK" dirty="0"/>
          </a:p>
        </p:txBody>
      </p:sp>
    </p:spTree>
    <p:extLst>
      <p:ext uri="{BB962C8B-B14F-4D97-AF65-F5344CB8AC3E}">
        <p14:creationId xmlns:p14="http://schemas.microsoft.com/office/powerpoint/2010/main" val="3903308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Tillidsrepræsentanter</a:t>
            </a:r>
            <a:endParaRPr lang="da-DK" dirty="0"/>
          </a:p>
        </p:txBody>
      </p:sp>
      <p:sp>
        <p:nvSpPr>
          <p:cNvPr id="4" name="Pladsholder til diasnummer 3"/>
          <p:cNvSpPr>
            <a:spLocks noGrp="1"/>
          </p:cNvSpPr>
          <p:nvPr>
            <p:ph type="sldNum" sz="quarter" idx="12"/>
          </p:nvPr>
        </p:nvSpPr>
        <p:spPr/>
        <p:txBody>
          <a:bodyPr/>
          <a:lstStyle/>
          <a:p>
            <a:fld id="{18B794D1-AB3E-43A6-9F8A-0A752A0629E2}" type="slidenum">
              <a:rPr lang="da-DK" smtClean="0"/>
              <a:pPr/>
              <a:t>29</a:t>
            </a:fld>
            <a:endParaRPr lang="da-DK"/>
          </a:p>
        </p:txBody>
      </p:sp>
      <p:sp>
        <p:nvSpPr>
          <p:cNvPr id="3" name="Pladsholder til indhold 2"/>
          <p:cNvSpPr>
            <a:spLocks noGrp="1"/>
          </p:cNvSpPr>
          <p:nvPr>
            <p:ph sz="quarter" idx="1"/>
          </p:nvPr>
        </p:nvSpPr>
        <p:spPr/>
        <p:txBody>
          <a:bodyPr>
            <a:normAutofit lnSpcReduction="10000"/>
          </a:bodyPr>
          <a:lstStyle/>
          <a:p>
            <a:pPr>
              <a:buNone/>
            </a:pPr>
            <a:endParaRPr lang="da-DK" sz="900" dirty="0" smtClean="0"/>
          </a:p>
          <a:p>
            <a:pPr>
              <a:buNone/>
            </a:pPr>
            <a:r>
              <a:rPr lang="da-DK" b="1" dirty="0" smtClean="0"/>
              <a:t>Hvad er en tillidsrepræsentant?</a:t>
            </a:r>
            <a:endParaRPr lang="da-DK" dirty="0" smtClean="0"/>
          </a:p>
          <a:p>
            <a:pPr>
              <a:buNone/>
            </a:pPr>
            <a:r>
              <a:rPr lang="da-DK" dirty="0" smtClean="0"/>
              <a:t>Tillidsrepræsentanten er lønmodtagerorganisationens m/k på arbejdspladsen. </a:t>
            </a:r>
          </a:p>
          <a:p>
            <a:pPr>
              <a:buNone/>
            </a:pPr>
            <a:endParaRPr lang="da-DK" sz="900" dirty="0" smtClean="0"/>
          </a:p>
          <a:p>
            <a:pPr>
              <a:buNone/>
            </a:pPr>
            <a:r>
              <a:rPr lang="da-DK" dirty="0" smtClean="0"/>
              <a:t>Tillidsrepræsentanten skal holde øje med, at overenskomsten overholdes og bidrage til løsning af konflikter ude på arbejdspladsen.</a:t>
            </a:r>
          </a:p>
          <a:p>
            <a:pPr>
              <a:buNone/>
            </a:pPr>
            <a:endParaRPr lang="da-DK" sz="900" dirty="0" smtClean="0"/>
          </a:p>
          <a:p>
            <a:pPr>
              <a:buNone/>
            </a:pPr>
            <a:r>
              <a:rPr lang="da-DK" dirty="0" smtClean="0"/>
              <a:t>Tillidsrepræsentanten skal være medlem af den overenskomstbærende organisation</a:t>
            </a:r>
          </a:p>
          <a:p>
            <a:pPr>
              <a:buNone/>
            </a:pPr>
            <a:r>
              <a:rPr lang="da-DK" dirty="0" smtClean="0"/>
              <a:t>								</a:t>
            </a:r>
            <a:endParaRPr lang="da-DK" dirty="0"/>
          </a:p>
        </p:txBody>
      </p:sp>
    </p:spTree>
    <p:extLst>
      <p:ext uri="{BB962C8B-B14F-4D97-AF65-F5344CB8AC3E}">
        <p14:creationId xmlns:p14="http://schemas.microsoft.com/office/powerpoint/2010/main" val="1669932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r>
              <a:rPr lang="da-DK" dirty="0" smtClean="0"/>
              <a:t>17. November 2014 </a:t>
            </a:r>
            <a:endParaRPr lang="da-DK" dirty="0"/>
          </a:p>
        </p:txBody>
      </p:sp>
      <p:sp>
        <p:nvSpPr>
          <p:cNvPr id="4" name="Pladsholder til dato 3"/>
          <p:cNvSpPr>
            <a:spLocks noGrp="1"/>
          </p:cNvSpPr>
          <p:nvPr>
            <p:ph type="dt" sz="half" idx="10"/>
          </p:nvPr>
        </p:nvSpPr>
        <p:spPr/>
        <p:txBody>
          <a:bodyPr/>
          <a:lstStyle/>
          <a:p>
            <a:fld id="{216C5678-EE20-4FA5-88E2-6E0BD67A2E26}" type="datetime1">
              <a:rPr lang="en-US" smtClean="0"/>
              <a:t>12/30/2015</a:t>
            </a:fld>
            <a:endParaRPr lang="en-US" dirty="0"/>
          </a:p>
        </p:txBody>
      </p:sp>
      <p:sp>
        <p:nvSpPr>
          <p:cNvPr id="6" name="Pladsholder til sidefod 5"/>
          <p:cNvSpPr>
            <a:spLocks noGrp="1"/>
          </p:cNvSpPr>
          <p:nvPr>
            <p:ph type="ftr" sz="quarter" idx="11"/>
          </p:nvPr>
        </p:nvSpPr>
        <p:spPr/>
        <p:txBody>
          <a:bodyPr/>
          <a:lstStyle/>
          <a:p>
            <a:r>
              <a:rPr lang="en-US" dirty="0" smtClean="0"/>
              <a:t>Footer</a:t>
            </a:r>
          </a:p>
          <a:p>
            <a:r>
              <a:rPr lang="en-US" dirty="0" smtClean="0"/>
              <a:t> Text</a:t>
            </a:r>
            <a:endParaRPr lang="en-US" dirty="0"/>
          </a:p>
        </p:txBody>
      </p:sp>
      <p:sp>
        <p:nvSpPr>
          <p:cNvPr id="5" name="Pladsholder til diasnummer 4"/>
          <p:cNvSpPr>
            <a:spLocks noGrp="1"/>
          </p:cNvSpPr>
          <p:nvPr>
            <p:ph type="sldNum" sz="quarter" idx="12"/>
          </p:nvPr>
        </p:nvSpPr>
        <p:spPr/>
        <p:txBody>
          <a:bodyPr/>
          <a:lstStyle/>
          <a:p>
            <a:fld id="{BA9B540C-44DA-4F69-89C9-7C84606640D3}" type="slidenum">
              <a:rPr lang="en-US" smtClean="0"/>
              <a:pPr/>
              <a:t>3</a:t>
            </a:fld>
            <a:endParaRPr lang="en-US" dirty="0"/>
          </a:p>
        </p:txBody>
      </p:sp>
      <p:sp>
        <p:nvSpPr>
          <p:cNvPr id="2" name="Titel 1"/>
          <p:cNvSpPr>
            <a:spLocks noGrp="1"/>
          </p:cNvSpPr>
          <p:nvPr>
            <p:ph type="ctrTitle"/>
          </p:nvPr>
        </p:nvSpPr>
        <p:spPr/>
        <p:txBody>
          <a:bodyPr/>
          <a:lstStyle/>
          <a:p>
            <a:r>
              <a:rPr lang="da-DK" dirty="0" smtClean="0"/>
              <a:t>TR – undervisning</a:t>
            </a:r>
            <a:br>
              <a:rPr lang="da-DK" dirty="0" smtClean="0"/>
            </a:br>
            <a:r>
              <a:rPr lang="da-DK" dirty="0" smtClean="0"/>
              <a:t>fagretligt system  </a:t>
            </a:r>
            <a:endParaRPr lang="da-DK" dirty="0"/>
          </a:p>
        </p:txBody>
      </p:sp>
    </p:spTree>
    <p:extLst>
      <p:ext uri="{BB962C8B-B14F-4D97-AF65-F5344CB8AC3E}">
        <p14:creationId xmlns:p14="http://schemas.microsoft.com/office/powerpoint/2010/main" val="17472871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iasnummer 3"/>
          <p:cNvSpPr>
            <a:spLocks noGrp="1"/>
          </p:cNvSpPr>
          <p:nvPr>
            <p:ph type="sldNum" sz="quarter" idx="12"/>
          </p:nvPr>
        </p:nvSpPr>
        <p:spPr/>
        <p:txBody>
          <a:bodyPr/>
          <a:lstStyle/>
          <a:p>
            <a:fld id="{18B794D1-AB3E-43A6-9F8A-0A752A0629E2}" type="slidenum">
              <a:rPr lang="da-DK" smtClean="0"/>
              <a:pPr/>
              <a:t>30</a:t>
            </a:fld>
            <a:endParaRPr lang="da-DK"/>
          </a:p>
        </p:txBody>
      </p:sp>
      <p:sp>
        <p:nvSpPr>
          <p:cNvPr id="3" name="Pladsholder til indhold 2"/>
          <p:cNvSpPr>
            <a:spLocks noGrp="1"/>
          </p:cNvSpPr>
          <p:nvPr>
            <p:ph sz="quarter" idx="1"/>
          </p:nvPr>
        </p:nvSpPr>
        <p:spPr>
          <a:xfrm>
            <a:off x="914400" y="764704"/>
            <a:ext cx="7772400" cy="5255096"/>
          </a:xfrm>
        </p:spPr>
        <p:txBody>
          <a:bodyPr>
            <a:normAutofit/>
          </a:bodyPr>
          <a:lstStyle/>
          <a:p>
            <a:pPr>
              <a:buNone/>
            </a:pPr>
            <a:endParaRPr lang="da-DK" b="1" dirty="0" smtClean="0"/>
          </a:p>
          <a:p>
            <a:pPr>
              <a:buNone/>
            </a:pPr>
            <a:r>
              <a:rPr lang="da-DK" b="1" dirty="0" smtClean="0"/>
              <a:t>Hvem repræsenterer tillidsrepræsentanten?</a:t>
            </a:r>
          </a:p>
          <a:p>
            <a:pPr>
              <a:buNone/>
            </a:pPr>
            <a:r>
              <a:rPr lang="da-DK" dirty="0" smtClean="0"/>
              <a:t>Tillidsrepræsentanten har ikke pligt til på individuelt plan at bistå andre end den overenskomstbærende organisations medlemmer.</a:t>
            </a:r>
          </a:p>
          <a:p>
            <a:pPr>
              <a:buNone/>
            </a:pPr>
            <a:endParaRPr lang="da-DK" dirty="0" smtClean="0"/>
          </a:p>
          <a:p>
            <a:pPr>
              <a:buNone/>
            </a:pPr>
            <a:r>
              <a:rPr lang="da-DK" b="1" dirty="0" smtClean="0"/>
              <a:t>Flere tillidsrepræsentanter på samme arbejdsplads?</a:t>
            </a:r>
          </a:p>
          <a:p>
            <a:pPr>
              <a:buNone/>
            </a:pPr>
            <a:r>
              <a:rPr lang="da-DK" dirty="0" smtClean="0"/>
              <a:t>Ja, hver overenskomst, sin tillidsrepræsentant. </a:t>
            </a:r>
          </a:p>
          <a:p>
            <a:pPr>
              <a:buNone/>
            </a:pPr>
            <a:r>
              <a:rPr lang="da-DK" dirty="0" smtClean="0"/>
              <a:t>Fire overenskomster </a:t>
            </a:r>
            <a:r>
              <a:rPr lang="da-DK" dirty="0" smtClean="0">
                <a:sym typeface="Wingdings" pitchFamily="2" charset="2"/>
              </a:rPr>
              <a:t> fire tillidsrepræsentanter</a:t>
            </a:r>
            <a:endParaRPr lang="da-DK" dirty="0"/>
          </a:p>
        </p:txBody>
      </p:sp>
    </p:spTree>
    <p:extLst>
      <p:ext uri="{BB962C8B-B14F-4D97-AF65-F5344CB8AC3E}">
        <p14:creationId xmlns:p14="http://schemas.microsoft.com/office/powerpoint/2010/main" val="1234206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iasnummer 3"/>
          <p:cNvSpPr>
            <a:spLocks noGrp="1"/>
          </p:cNvSpPr>
          <p:nvPr>
            <p:ph type="sldNum" sz="quarter" idx="12"/>
          </p:nvPr>
        </p:nvSpPr>
        <p:spPr/>
        <p:txBody>
          <a:bodyPr/>
          <a:lstStyle/>
          <a:p>
            <a:fld id="{18B794D1-AB3E-43A6-9F8A-0A752A0629E2}" type="slidenum">
              <a:rPr lang="da-DK" smtClean="0"/>
              <a:pPr/>
              <a:t>31</a:t>
            </a:fld>
            <a:endParaRPr lang="da-DK"/>
          </a:p>
        </p:txBody>
      </p:sp>
      <p:sp>
        <p:nvSpPr>
          <p:cNvPr id="3" name="Pladsholder til indhold 2"/>
          <p:cNvSpPr>
            <a:spLocks noGrp="1"/>
          </p:cNvSpPr>
          <p:nvPr>
            <p:ph sz="quarter" idx="1"/>
          </p:nvPr>
        </p:nvSpPr>
        <p:spPr>
          <a:xfrm>
            <a:off x="914400" y="980728"/>
            <a:ext cx="7772400" cy="5039072"/>
          </a:xfrm>
        </p:spPr>
        <p:txBody>
          <a:bodyPr>
            <a:normAutofit/>
          </a:bodyPr>
          <a:lstStyle/>
          <a:p>
            <a:pPr>
              <a:buNone/>
            </a:pPr>
            <a:endParaRPr lang="da-DK" b="1" dirty="0" smtClean="0"/>
          </a:p>
          <a:p>
            <a:pPr>
              <a:buNone/>
            </a:pPr>
            <a:r>
              <a:rPr lang="da-DK" b="1" dirty="0" smtClean="0"/>
              <a:t>Særlig afskedigelsesbeskyttelse</a:t>
            </a:r>
            <a:endParaRPr lang="da-DK" sz="900" dirty="0" smtClean="0"/>
          </a:p>
          <a:p>
            <a:pPr>
              <a:buNone/>
            </a:pPr>
            <a:r>
              <a:rPr lang="da-DK" dirty="0" smtClean="0"/>
              <a:t>På grund af tillidsrepræsentantens position som talsmand for sine kolleger, er tillidsrepræsentanter typisk særligt beskyttet mod afskedigelse. </a:t>
            </a:r>
          </a:p>
          <a:p>
            <a:pPr>
              <a:buNone/>
            </a:pPr>
            <a:endParaRPr lang="da-DK" dirty="0" smtClean="0"/>
          </a:p>
          <a:p>
            <a:pPr>
              <a:buNone/>
            </a:pPr>
            <a:r>
              <a:rPr lang="da-DK" dirty="0" smtClean="0"/>
              <a:t>Den særlige afskedigelsesbeskyttelse kræver hjemmel i overenskomsten.</a:t>
            </a:r>
          </a:p>
          <a:p>
            <a:pPr>
              <a:buNone/>
            </a:pPr>
            <a:endParaRPr lang="da-DK" dirty="0" smtClean="0"/>
          </a:p>
          <a:p>
            <a:pPr>
              <a:buNone/>
            </a:pPr>
            <a:endParaRPr lang="da-DK" dirty="0" smtClean="0"/>
          </a:p>
        </p:txBody>
      </p:sp>
    </p:spTree>
    <p:extLst>
      <p:ext uri="{BB962C8B-B14F-4D97-AF65-F5344CB8AC3E}">
        <p14:creationId xmlns:p14="http://schemas.microsoft.com/office/powerpoint/2010/main" val="5397165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32</a:t>
            </a:fld>
            <a:endParaRPr lang="da-DK"/>
          </a:p>
        </p:txBody>
      </p:sp>
      <p:sp>
        <p:nvSpPr>
          <p:cNvPr id="4" name="Pladsholder til indhold 3"/>
          <p:cNvSpPr>
            <a:spLocks noGrp="1"/>
          </p:cNvSpPr>
          <p:nvPr>
            <p:ph sz="quarter" idx="1"/>
          </p:nvPr>
        </p:nvSpPr>
        <p:spPr/>
        <p:txBody>
          <a:bodyPr/>
          <a:lstStyle/>
          <a:p>
            <a:pPr>
              <a:buNone/>
            </a:pPr>
            <a:r>
              <a:rPr lang="da-DK" u="sng" dirty="0" smtClean="0"/>
              <a:t>Den særlige beskyttelses typiske indhold</a:t>
            </a:r>
            <a:r>
              <a:rPr lang="da-DK" dirty="0" smtClean="0"/>
              <a:t>: </a:t>
            </a:r>
          </a:p>
          <a:p>
            <a:pPr>
              <a:buNone/>
            </a:pPr>
            <a:r>
              <a:rPr lang="da-DK" dirty="0" smtClean="0"/>
              <a:t>Kun afskedigelse, hvis der foreligger ”tvingende årsager”/”sidst blandt ligemænd”</a:t>
            </a:r>
          </a:p>
          <a:p>
            <a:pPr>
              <a:buNone/>
            </a:pPr>
            <a:r>
              <a:rPr lang="da-DK" dirty="0" smtClean="0"/>
              <a:t>Længere opsigelsesvarsel.</a:t>
            </a:r>
          </a:p>
          <a:p>
            <a:pPr>
              <a:buNone/>
            </a:pPr>
            <a:endParaRPr lang="da-DK" dirty="0"/>
          </a:p>
        </p:txBody>
      </p:sp>
    </p:spTree>
    <p:extLst>
      <p:ext uri="{BB962C8B-B14F-4D97-AF65-F5344CB8AC3E}">
        <p14:creationId xmlns:p14="http://schemas.microsoft.com/office/powerpoint/2010/main" val="37558834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74638"/>
            <a:ext cx="7772400" cy="1786210"/>
          </a:xfrm>
        </p:spPr>
        <p:txBody>
          <a:bodyPr>
            <a:normAutofit fontScale="90000"/>
          </a:bodyPr>
          <a:lstStyle/>
          <a:p>
            <a:r>
              <a:rPr lang="da-DK" dirty="0" smtClean="0"/>
              <a:t>Andre medarbejderrepræsentanter, der kan have tilsvarende afskedigelses- beskyttelse</a:t>
            </a:r>
            <a:endParaRPr lang="da-DK" dirty="0"/>
          </a:p>
        </p:txBody>
      </p:sp>
      <p:sp>
        <p:nvSpPr>
          <p:cNvPr id="4" name="Pladsholder til diasnummer 3"/>
          <p:cNvSpPr>
            <a:spLocks noGrp="1"/>
          </p:cNvSpPr>
          <p:nvPr>
            <p:ph type="sldNum" sz="quarter" idx="12"/>
          </p:nvPr>
        </p:nvSpPr>
        <p:spPr/>
        <p:txBody>
          <a:bodyPr/>
          <a:lstStyle/>
          <a:p>
            <a:fld id="{18B794D1-AB3E-43A6-9F8A-0A752A0629E2}" type="slidenum">
              <a:rPr lang="da-DK" smtClean="0"/>
              <a:pPr/>
              <a:t>33</a:t>
            </a:fld>
            <a:endParaRPr lang="da-DK"/>
          </a:p>
        </p:txBody>
      </p:sp>
      <p:sp>
        <p:nvSpPr>
          <p:cNvPr id="3" name="Pladsholder til indhold 2"/>
          <p:cNvSpPr>
            <a:spLocks noGrp="1"/>
          </p:cNvSpPr>
          <p:nvPr>
            <p:ph sz="quarter" idx="1"/>
          </p:nvPr>
        </p:nvSpPr>
        <p:spPr>
          <a:xfrm>
            <a:off x="914400" y="1988840"/>
            <a:ext cx="7772400" cy="4030960"/>
          </a:xfrm>
        </p:spPr>
        <p:txBody>
          <a:bodyPr>
            <a:normAutofit/>
          </a:bodyPr>
          <a:lstStyle/>
          <a:p>
            <a:endParaRPr lang="da-DK" dirty="0" smtClean="0"/>
          </a:p>
          <a:p>
            <a:r>
              <a:rPr lang="da-DK" dirty="0" smtClean="0"/>
              <a:t>Arbejdsmiljørepræsentanter (AML § 10, stk. 2)</a:t>
            </a:r>
          </a:p>
          <a:p>
            <a:r>
              <a:rPr lang="da-DK" dirty="0" smtClean="0"/>
              <a:t>Medarbejdsvalgte bestyrelsesmedlemmer</a:t>
            </a:r>
          </a:p>
          <a:p>
            <a:r>
              <a:rPr lang="da-DK" dirty="0" smtClean="0"/>
              <a:t>Medarbejdervalgte samarbejdsudvalgsmedlemmer</a:t>
            </a:r>
          </a:p>
          <a:p>
            <a:r>
              <a:rPr lang="da-DK" dirty="0" smtClean="0"/>
              <a:t>Medarbejdervalgte medlemmer af andre type samarbejdsorganer (typisk det offentlige arbejdsmarked)</a:t>
            </a:r>
          </a:p>
          <a:p>
            <a:pPr>
              <a:buNone/>
            </a:pPr>
            <a:endParaRPr lang="da-DK" dirty="0" smtClean="0"/>
          </a:p>
        </p:txBody>
      </p:sp>
    </p:spTree>
    <p:extLst>
      <p:ext uri="{BB962C8B-B14F-4D97-AF65-F5344CB8AC3E}">
        <p14:creationId xmlns:p14="http://schemas.microsoft.com/office/powerpoint/2010/main" val="691087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r>
              <a:rPr lang="da-DK" dirty="0" smtClean="0"/>
              <a:t>17. November 2014 </a:t>
            </a:r>
            <a:endParaRPr lang="da-DK" dirty="0"/>
          </a:p>
        </p:txBody>
      </p:sp>
      <p:sp>
        <p:nvSpPr>
          <p:cNvPr id="4" name="Pladsholder til dato 3"/>
          <p:cNvSpPr>
            <a:spLocks noGrp="1"/>
          </p:cNvSpPr>
          <p:nvPr>
            <p:ph type="dt" sz="half" idx="10"/>
          </p:nvPr>
        </p:nvSpPr>
        <p:spPr/>
        <p:txBody>
          <a:bodyPr/>
          <a:lstStyle/>
          <a:p>
            <a:fld id="{216C5678-EE20-4FA5-88E2-6E0BD67A2E26}" type="datetime1">
              <a:rPr lang="en-US" smtClean="0"/>
              <a:t>12/30/2015</a:t>
            </a:fld>
            <a:endParaRPr lang="en-US" dirty="0"/>
          </a:p>
        </p:txBody>
      </p:sp>
      <p:sp>
        <p:nvSpPr>
          <p:cNvPr id="6" name="Pladsholder til sidefod 5"/>
          <p:cNvSpPr>
            <a:spLocks noGrp="1"/>
          </p:cNvSpPr>
          <p:nvPr>
            <p:ph type="ftr" sz="quarter" idx="11"/>
          </p:nvPr>
        </p:nvSpPr>
        <p:spPr/>
        <p:txBody>
          <a:bodyPr/>
          <a:lstStyle/>
          <a:p>
            <a:r>
              <a:rPr lang="en-US" dirty="0" smtClean="0"/>
              <a:t>Footer</a:t>
            </a:r>
          </a:p>
          <a:p>
            <a:r>
              <a:rPr lang="en-US" dirty="0" smtClean="0"/>
              <a:t> Text</a:t>
            </a:r>
            <a:endParaRPr lang="en-US" dirty="0"/>
          </a:p>
        </p:txBody>
      </p:sp>
      <p:sp>
        <p:nvSpPr>
          <p:cNvPr id="5" name="Pladsholder til diasnummer 4"/>
          <p:cNvSpPr>
            <a:spLocks noGrp="1"/>
          </p:cNvSpPr>
          <p:nvPr>
            <p:ph type="sldNum" sz="quarter" idx="12"/>
          </p:nvPr>
        </p:nvSpPr>
        <p:spPr/>
        <p:txBody>
          <a:bodyPr/>
          <a:lstStyle/>
          <a:p>
            <a:fld id="{BA9B540C-44DA-4F69-89C9-7C84606640D3}" type="slidenum">
              <a:rPr lang="en-US" smtClean="0"/>
              <a:pPr/>
              <a:t>34</a:t>
            </a:fld>
            <a:endParaRPr lang="en-US" dirty="0"/>
          </a:p>
        </p:txBody>
      </p:sp>
      <p:sp>
        <p:nvSpPr>
          <p:cNvPr id="2" name="Titel 1"/>
          <p:cNvSpPr>
            <a:spLocks noGrp="1"/>
          </p:cNvSpPr>
          <p:nvPr>
            <p:ph type="ctrTitle"/>
          </p:nvPr>
        </p:nvSpPr>
        <p:spPr/>
        <p:txBody>
          <a:bodyPr/>
          <a:lstStyle/>
          <a:p>
            <a:r>
              <a:rPr lang="da-DK" dirty="0" smtClean="0"/>
              <a:t>TR – undervisning</a:t>
            </a:r>
            <a:br>
              <a:rPr lang="da-DK" dirty="0" smtClean="0"/>
            </a:br>
            <a:r>
              <a:rPr lang="da-DK" dirty="0" smtClean="0"/>
              <a:t>Arbejdsmiljø  </a:t>
            </a:r>
            <a:endParaRPr lang="da-DK" dirty="0"/>
          </a:p>
        </p:txBody>
      </p:sp>
    </p:spTree>
    <p:extLst>
      <p:ext uri="{BB962C8B-B14F-4D97-AF65-F5344CB8AC3E}">
        <p14:creationId xmlns:p14="http://schemas.microsoft.com/office/powerpoint/2010/main" val="2036830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35</a:t>
            </a:fld>
            <a:endParaRPr lang="en-US"/>
          </a:p>
        </p:txBody>
      </p:sp>
      <p:sp>
        <p:nvSpPr>
          <p:cNvPr id="3" name="Pladsholder til indhold 2"/>
          <p:cNvSpPr>
            <a:spLocks noGrp="1"/>
          </p:cNvSpPr>
          <p:nvPr>
            <p:ph sz="quarter" idx="1"/>
          </p:nvPr>
        </p:nvSpPr>
        <p:spPr/>
        <p:txBody>
          <a:bodyPr/>
          <a:lstStyle/>
          <a:p>
            <a:r>
              <a:rPr lang="da-DK" dirty="0"/>
              <a:t>Arbejdsmiljølovens formål</a:t>
            </a:r>
          </a:p>
          <a:p>
            <a:r>
              <a:rPr lang="da-DK" dirty="0"/>
              <a:t>§ 1. Ved loven tilstræbes at skabe </a:t>
            </a:r>
          </a:p>
          <a:p>
            <a:r>
              <a:rPr lang="da-DK" dirty="0"/>
              <a:t>1) et </a:t>
            </a:r>
            <a:r>
              <a:rPr lang="da-DK" dirty="0">
                <a:solidFill>
                  <a:srgbClr val="FF0000"/>
                </a:solidFill>
              </a:rPr>
              <a:t>sikkert </a:t>
            </a:r>
            <a:r>
              <a:rPr lang="da-DK" dirty="0"/>
              <a:t>og </a:t>
            </a:r>
            <a:r>
              <a:rPr lang="da-DK" dirty="0">
                <a:solidFill>
                  <a:srgbClr val="FF0000"/>
                </a:solidFill>
              </a:rPr>
              <a:t>sundt</a:t>
            </a:r>
            <a:r>
              <a:rPr lang="da-DK" dirty="0"/>
              <a:t> arbejdsmiljø, der til enhver </a:t>
            </a:r>
          </a:p>
          <a:p>
            <a:r>
              <a:rPr lang="da-DK" dirty="0"/>
              <a:t>tid er i overensstemmelse med den tekniske og </a:t>
            </a:r>
          </a:p>
          <a:p>
            <a:r>
              <a:rPr lang="da-DK" dirty="0"/>
              <a:t>sociale udvikling i samfundet, samt </a:t>
            </a:r>
          </a:p>
          <a:p>
            <a:r>
              <a:rPr lang="da-DK" dirty="0"/>
              <a:t>2) grundlag for, at virksomhederne selv kan løse </a:t>
            </a:r>
          </a:p>
          <a:p>
            <a:r>
              <a:rPr lang="da-DK" dirty="0"/>
              <a:t>sikkerheds- og sundhedsspørgsmål med </a:t>
            </a:r>
          </a:p>
          <a:p>
            <a:r>
              <a:rPr lang="da-DK" dirty="0"/>
              <a:t>vejledning fra arbejdsmarkedets organisationer </a:t>
            </a:r>
          </a:p>
          <a:p>
            <a:r>
              <a:rPr lang="da-DK" dirty="0"/>
              <a:t>og vejledning og kontrol fra Arbejdstilsynet.</a:t>
            </a:r>
          </a:p>
        </p:txBody>
      </p:sp>
    </p:spTree>
    <p:extLst>
      <p:ext uri="{BB962C8B-B14F-4D97-AF65-F5344CB8AC3E}">
        <p14:creationId xmlns:p14="http://schemas.microsoft.com/office/powerpoint/2010/main" val="10351272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36</a:t>
            </a:fld>
            <a:endParaRPr lang="en-US"/>
          </a:p>
        </p:txBody>
      </p:sp>
      <p:sp>
        <p:nvSpPr>
          <p:cNvPr id="3" name="Pladsholder til indhold 2"/>
          <p:cNvSpPr>
            <a:spLocks noGrp="1"/>
          </p:cNvSpPr>
          <p:nvPr>
            <p:ph sz="quarter" idx="1"/>
          </p:nvPr>
        </p:nvSpPr>
        <p:spPr/>
        <p:txBody>
          <a:bodyPr/>
          <a:lstStyle/>
          <a:p>
            <a:r>
              <a:rPr lang="da-DK" dirty="0" smtClean="0"/>
              <a:t>• </a:t>
            </a:r>
            <a:r>
              <a:rPr lang="da-DK" dirty="0"/>
              <a:t>Formelle krav</a:t>
            </a:r>
          </a:p>
          <a:p>
            <a:r>
              <a:rPr lang="da-DK" dirty="0"/>
              <a:t>APV, sikkerhedsorganisation, brugsanvisninger for </a:t>
            </a:r>
          </a:p>
          <a:p>
            <a:r>
              <a:rPr lang="da-DK" dirty="0"/>
              <a:t>kemi og maskiner, eftersyn, ulykkesanmeldelser, </a:t>
            </a:r>
          </a:p>
          <a:p>
            <a:r>
              <a:rPr lang="da-DK" dirty="0"/>
              <a:t>instruktion og oplæring</a:t>
            </a:r>
          </a:p>
          <a:p>
            <a:r>
              <a:rPr lang="da-DK" dirty="0"/>
              <a:t>• Materielle krav</a:t>
            </a:r>
          </a:p>
          <a:p>
            <a:r>
              <a:rPr lang="da-DK" dirty="0"/>
              <a:t>Ergonomi, indeklima, velfærdforanstaltninger, </a:t>
            </a:r>
          </a:p>
          <a:p>
            <a:r>
              <a:rPr lang="da-DK" dirty="0"/>
              <a:t>psykisk </a:t>
            </a:r>
            <a:r>
              <a:rPr lang="da-DK" dirty="0" smtClean="0"/>
              <a:t>arbejdsmiljø, </a:t>
            </a:r>
            <a:r>
              <a:rPr lang="da-DK" dirty="0"/>
              <a:t>ulykkesrisiko, kemi</a:t>
            </a:r>
          </a:p>
        </p:txBody>
      </p:sp>
    </p:spTree>
    <p:extLst>
      <p:ext uri="{BB962C8B-B14F-4D97-AF65-F5344CB8AC3E}">
        <p14:creationId xmlns:p14="http://schemas.microsoft.com/office/powerpoint/2010/main" val="4018866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37</a:t>
            </a:fld>
            <a:endParaRPr lang="en-US"/>
          </a:p>
        </p:txBody>
      </p:sp>
      <p:sp>
        <p:nvSpPr>
          <p:cNvPr id="3" name="Pladsholder til indhold 2"/>
          <p:cNvSpPr>
            <a:spLocks noGrp="1"/>
          </p:cNvSpPr>
          <p:nvPr>
            <p:ph sz="quarter" idx="1"/>
          </p:nvPr>
        </p:nvSpPr>
        <p:spPr/>
        <p:txBody>
          <a:bodyPr>
            <a:normAutofit fontScale="92500" lnSpcReduction="10000"/>
          </a:bodyPr>
          <a:lstStyle/>
          <a:p>
            <a:r>
              <a:rPr lang="da-DK" dirty="0"/>
              <a:t>PLIGTER &amp; ANSVAR </a:t>
            </a:r>
            <a:r>
              <a:rPr lang="da-DK" dirty="0">
                <a:solidFill>
                  <a:srgbClr val="FF0000"/>
                </a:solidFill>
              </a:rPr>
              <a:t>ARBEJDSGIVER</a:t>
            </a:r>
          </a:p>
          <a:p>
            <a:r>
              <a:rPr lang="da-DK" dirty="0"/>
              <a:t>• At organisere sikkerhedsarbejdet</a:t>
            </a:r>
          </a:p>
          <a:p>
            <a:r>
              <a:rPr lang="da-DK" dirty="0"/>
              <a:t>• At der foretages en vurdering af arbejdsmiljøet</a:t>
            </a:r>
          </a:p>
          <a:p>
            <a:r>
              <a:rPr lang="da-DK" dirty="0"/>
              <a:t>• At arbejdsforholdene er forsvarlige</a:t>
            </a:r>
          </a:p>
          <a:p>
            <a:r>
              <a:rPr lang="da-DK" dirty="0"/>
              <a:t>• At de ansatte oplæres og instrueres</a:t>
            </a:r>
          </a:p>
          <a:p>
            <a:r>
              <a:rPr lang="da-DK" dirty="0"/>
              <a:t>• At stille egnet udstyr til rådighed</a:t>
            </a:r>
          </a:p>
          <a:p>
            <a:r>
              <a:rPr lang="da-DK" dirty="0"/>
              <a:t>• At føre effektivt tilsyn</a:t>
            </a:r>
          </a:p>
          <a:p>
            <a:r>
              <a:rPr lang="da-DK" dirty="0"/>
              <a:t>• At de ansatte er gjort bekendt med risikoen ved arbejdet</a:t>
            </a:r>
          </a:p>
          <a:p>
            <a:r>
              <a:rPr lang="da-DK" dirty="0"/>
              <a:t>• At påbud fra AT gøres bekendt for </a:t>
            </a:r>
          </a:p>
          <a:p>
            <a:r>
              <a:rPr lang="da-DK" dirty="0"/>
              <a:t>sikkerhedsrepræsentant indenfor området</a:t>
            </a:r>
          </a:p>
          <a:p>
            <a:r>
              <a:rPr lang="da-DK" dirty="0"/>
              <a:t>• At samarbejde med medarbejderne </a:t>
            </a:r>
          </a:p>
        </p:txBody>
      </p:sp>
    </p:spTree>
    <p:extLst>
      <p:ext uri="{BB962C8B-B14F-4D97-AF65-F5344CB8AC3E}">
        <p14:creationId xmlns:p14="http://schemas.microsoft.com/office/powerpoint/2010/main" val="3658856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38</a:t>
            </a:fld>
            <a:endParaRPr lang="en-US"/>
          </a:p>
        </p:txBody>
      </p:sp>
      <p:sp>
        <p:nvSpPr>
          <p:cNvPr id="3" name="Pladsholder til indhold 2"/>
          <p:cNvSpPr>
            <a:spLocks noGrp="1"/>
          </p:cNvSpPr>
          <p:nvPr>
            <p:ph sz="quarter" idx="1"/>
          </p:nvPr>
        </p:nvSpPr>
        <p:spPr/>
        <p:txBody>
          <a:bodyPr/>
          <a:lstStyle/>
          <a:p>
            <a:r>
              <a:rPr lang="da-DK" dirty="0" smtClean="0"/>
              <a:t>• </a:t>
            </a:r>
            <a:r>
              <a:rPr lang="da-DK" dirty="0"/>
              <a:t>At medvirke til at arbejdsmiljøet er fuldt </a:t>
            </a:r>
          </a:p>
          <a:p>
            <a:r>
              <a:rPr lang="da-DK" dirty="0"/>
              <a:t>forsvarligt – som en del af de almindelige </a:t>
            </a:r>
          </a:p>
          <a:p>
            <a:r>
              <a:rPr lang="da-DK" dirty="0"/>
              <a:t>ledelsesopgaver</a:t>
            </a:r>
          </a:p>
          <a:p>
            <a:r>
              <a:rPr lang="da-DK" dirty="0"/>
              <a:t>• At holde øje med og sørge for, at </a:t>
            </a:r>
          </a:p>
          <a:p>
            <a:r>
              <a:rPr lang="da-DK" dirty="0"/>
              <a:t>sikkerhedsforanstaltningerne virker efter deres </a:t>
            </a:r>
          </a:p>
          <a:p>
            <a:r>
              <a:rPr lang="da-DK" dirty="0"/>
              <a:t>hensigt</a:t>
            </a:r>
          </a:p>
          <a:p>
            <a:r>
              <a:rPr lang="da-DK" dirty="0"/>
              <a:t>• At formidle evt. problemer videre</a:t>
            </a:r>
          </a:p>
          <a:p>
            <a:r>
              <a:rPr lang="da-DK" dirty="0"/>
              <a:t>• At samarbejde med andre virksomheder der har </a:t>
            </a:r>
          </a:p>
          <a:p>
            <a:r>
              <a:rPr lang="da-DK" dirty="0"/>
              <a:t>medarbejdere samme sted, f.eks. håndværkere</a:t>
            </a:r>
          </a:p>
        </p:txBody>
      </p:sp>
    </p:spTree>
    <p:extLst>
      <p:ext uri="{BB962C8B-B14F-4D97-AF65-F5344CB8AC3E}">
        <p14:creationId xmlns:p14="http://schemas.microsoft.com/office/powerpoint/2010/main" val="22994221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39</a:t>
            </a:fld>
            <a:endParaRPr lang="en-US"/>
          </a:p>
        </p:txBody>
      </p:sp>
      <p:sp>
        <p:nvSpPr>
          <p:cNvPr id="3" name="Pladsholder til indhold 2"/>
          <p:cNvSpPr>
            <a:spLocks noGrp="1"/>
          </p:cNvSpPr>
          <p:nvPr>
            <p:ph sz="quarter" idx="1"/>
          </p:nvPr>
        </p:nvSpPr>
        <p:spPr/>
        <p:txBody>
          <a:bodyPr/>
          <a:lstStyle/>
          <a:p>
            <a:r>
              <a:rPr lang="da-DK" dirty="0"/>
              <a:t>PLIGTER OG ANSVAR </a:t>
            </a:r>
            <a:r>
              <a:rPr lang="da-DK" dirty="0">
                <a:solidFill>
                  <a:srgbClr val="FF0000"/>
                </a:solidFill>
              </a:rPr>
              <a:t>ANSATTE</a:t>
            </a:r>
          </a:p>
          <a:p>
            <a:r>
              <a:rPr lang="da-DK" dirty="0" smtClean="0"/>
              <a:t>At </a:t>
            </a:r>
            <a:r>
              <a:rPr lang="da-DK" dirty="0"/>
              <a:t>deltage i samarbejdet</a:t>
            </a:r>
          </a:p>
          <a:p>
            <a:r>
              <a:rPr lang="da-DK" dirty="0" smtClean="0"/>
              <a:t>At </a:t>
            </a:r>
            <a:r>
              <a:rPr lang="da-DK" dirty="0"/>
              <a:t>overholde forskrifter</a:t>
            </a:r>
          </a:p>
          <a:p>
            <a:r>
              <a:rPr lang="da-DK" dirty="0" smtClean="0"/>
              <a:t>At </a:t>
            </a:r>
            <a:r>
              <a:rPr lang="da-DK" dirty="0"/>
              <a:t>udvise forsigtighed og holde orden</a:t>
            </a:r>
          </a:p>
          <a:p>
            <a:r>
              <a:rPr lang="da-DK" dirty="0" smtClean="0"/>
              <a:t>At </a:t>
            </a:r>
            <a:r>
              <a:rPr lang="da-DK" dirty="0"/>
              <a:t>informere om fejl og mangler, de ikke </a:t>
            </a:r>
          </a:p>
          <a:p>
            <a:r>
              <a:rPr lang="da-DK" dirty="0"/>
              <a:t>selv kan </a:t>
            </a:r>
            <a:r>
              <a:rPr lang="da-DK" dirty="0" smtClean="0"/>
              <a:t>rette</a:t>
            </a:r>
          </a:p>
          <a:p>
            <a:r>
              <a:rPr lang="da-DK" dirty="0" smtClean="0"/>
              <a:t>Vigtigt at man får skabt et samarbejde omkring arbejdsmiljøet. </a:t>
            </a:r>
          </a:p>
          <a:p>
            <a:r>
              <a:rPr lang="da-DK" dirty="0" smtClean="0"/>
              <a:t>Vigtigt at i som tillidsvalgte er involveret i processen. </a:t>
            </a:r>
          </a:p>
          <a:p>
            <a:endParaRPr lang="da-DK" dirty="0"/>
          </a:p>
        </p:txBody>
      </p:sp>
    </p:spTree>
    <p:extLst>
      <p:ext uri="{BB962C8B-B14F-4D97-AF65-F5344CB8AC3E}">
        <p14:creationId xmlns:p14="http://schemas.microsoft.com/office/powerpoint/2010/main" val="212678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da-DK" smtClean="0"/>
              <a:t>Retskilderne </a:t>
            </a:r>
          </a:p>
        </p:txBody>
      </p:sp>
      <p:sp>
        <p:nvSpPr>
          <p:cNvPr id="4" name="Pladsholder til diasnummer 3"/>
          <p:cNvSpPr>
            <a:spLocks noGrp="1"/>
          </p:cNvSpPr>
          <p:nvPr>
            <p:ph type="sldNum" sz="quarter" idx="12"/>
          </p:nvPr>
        </p:nvSpPr>
        <p:spPr/>
        <p:txBody>
          <a:bodyPr/>
          <a:lstStyle/>
          <a:p>
            <a:pPr>
              <a:defRPr/>
            </a:pPr>
            <a:fld id="{272C2232-651D-40D4-B34D-AF79A1093926}" type="slidenum">
              <a:rPr lang="da-DK" smtClean="0"/>
              <a:pPr>
                <a:defRPr/>
              </a:pPr>
              <a:t>4</a:t>
            </a:fld>
            <a:endParaRPr lang="da-DK"/>
          </a:p>
        </p:txBody>
      </p:sp>
      <p:sp>
        <p:nvSpPr>
          <p:cNvPr id="3" name="Pladsholder til indhold 2"/>
          <p:cNvSpPr>
            <a:spLocks noGrp="1"/>
          </p:cNvSpPr>
          <p:nvPr>
            <p:ph sz="quarter" idx="1"/>
          </p:nvPr>
        </p:nvSpPr>
        <p:spPr>
          <a:xfrm>
            <a:off x="914400" y="1749425"/>
            <a:ext cx="7313613" cy="4606925"/>
          </a:xfrm>
        </p:spPr>
        <p:txBody>
          <a:bodyPr>
            <a:normAutofit fontScale="77500" lnSpcReduction="20000"/>
          </a:bodyPr>
          <a:lstStyle/>
          <a:p>
            <a:pPr>
              <a:defRPr/>
            </a:pPr>
            <a:r>
              <a:rPr lang="da-DK" b="1" dirty="0" smtClean="0"/>
              <a:t>Primære retskilder </a:t>
            </a:r>
          </a:p>
          <a:p>
            <a:pPr>
              <a:defRPr/>
            </a:pPr>
            <a:r>
              <a:rPr lang="da-DK" b="1" dirty="0" smtClean="0"/>
              <a:t>Grundlov </a:t>
            </a:r>
            <a:r>
              <a:rPr lang="da-DK" dirty="0" smtClean="0"/>
              <a:t>– fundament – magtens tredeling: </a:t>
            </a:r>
            <a:r>
              <a:rPr lang="da-DK" i="1" dirty="0" smtClean="0"/>
              <a:t>DEN LOVGIVENDE, DEN UDØVENDE, DEN DØMMENDE. </a:t>
            </a:r>
            <a:endParaRPr lang="da-DK" dirty="0" smtClean="0"/>
          </a:p>
          <a:p>
            <a:pPr>
              <a:defRPr/>
            </a:pPr>
            <a:r>
              <a:rPr lang="da-DK" b="1" dirty="0" smtClean="0"/>
              <a:t>Love: </a:t>
            </a:r>
            <a:r>
              <a:rPr lang="da-DK" dirty="0"/>
              <a:t>En lov er en retsregel, der er fastsat af folketinget. En lov er gældende for borgerne, og den kan tilsige både rettigheder og pligter. Før en lov kan blive gældende for borgerne, skal den igennem tre behandlinger i folketinget. </a:t>
            </a:r>
            <a:endParaRPr lang="da-DK" dirty="0" smtClean="0"/>
          </a:p>
          <a:p>
            <a:pPr>
              <a:defRPr/>
            </a:pPr>
            <a:r>
              <a:rPr lang="da-DK" b="1" dirty="0" smtClean="0"/>
              <a:t>Bekendtgørelser: </a:t>
            </a:r>
            <a:r>
              <a:rPr lang="da-DK" dirty="0"/>
              <a:t>En bekendtgørelse følger en lov og er en uddybning af denne som oftest med en nærmere </a:t>
            </a:r>
            <a:r>
              <a:rPr lang="da-DK" dirty="0" smtClean="0"/>
              <a:t>regelfastsættelse. Når </a:t>
            </a:r>
            <a:r>
              <a:rPr lang="da-DK" dirty="0"/>
              <a:t>folketinget har vedtaget en lov, får den minister hvorunder sagsområdet hører eller ofte en anden (f.eks. en styrelseschef) bemyndigelse til at fastsætte nærmere regler på området. Disse nærmere regler kaldes en bekendtgørelse. Det er ministerens ansvar, at bekendtgørelsen har hjemmel i loven. Bekendtgørelsen har samme funktion som en lov og gælder for de samme som loven, dvs. både myndigheder og borgere. Derfor skal bekendtgørelsen også offentliggøres i Lovtidende inden den træder i kraft. </a:t>
            </a:r>
            <a:endParaRPr lang="da-DK" dirty="0" smtClean="0"/>
          </a:p>
          <a:p>
            <a:pPr>
              <a:defRPr/>
            </a:pPr>
            <a:r>
              <a:rPr lang="da-DK" b="1" dirty="0" smtClean="0"/>
              <a:t>Vedtægter: </a:t>
            </a:r>
            <a:r>
              <a:rPr lang="da-DK" dirty="0" smtClean="0"/>
              <a:t>lokal karakter – må respekteres. </a:t>
            </a:r>
            <a:endParaRPr lang="da-DK" b="1" dirty="0" smtClean="0"/>
          </a:p>
        </p:txBody>
      </p:sp>
    </p:spTree>
    <p:extLst>
      <p:ext uri="{BB962C8B-B14F-4D97-AF65-F5344CB8AC3E}">
        <p14:creationId xmlns:p14="http://schemas.microsoft.com/office/powerpoint/2010/main" val="39968758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40</a:t>
            </a:fld>
            <a:endParaRPr lang="en-US"/>
          </a:p>
        </p:txBody>
      </p:sp>
      <p:sp>
        <p:nvSpPr>
          <p:cNvPr id="3" name="Pladsholder til indhold 2"/>
          <p:cNvSpPr>
            <a:spLocks noGrp="1"/>
          </p:cNvSpPr>
          <p:nvPr>
            <p:ph sz="quarter" idx="1"/>
          </p:nvPr>
        </p:nvSpPr>
        <p:spPr/>
        <p:txBody>
          <a:bodyPr>
            <a:normAutofit lnSpcReduction="10000"/>
          </a:bodyPr>
          <a:lstStyle/>
          <a:p>
            <a:r>
              <a:rPr lang="da-DK" dirty="0"/>
              <a:t>Instruktion og opsyn</a:t>
            </a:r>
          </a:p>
          <a:p>
            <a:r>
              <a:rPr lang="da-DK" dirty="0"/>
              <a:t>§ 16. Arbejdsgiveren skal sørge for, at der føres </a:t>
            </a:r>
          </a:p>
          <a:p>
            <a:r>
              <a:rPr lang="da-DK" dirty="0"/>
              <a:t>effektivt tilsyn med, at arbejdet udføres </a:t>
            </a:r>
          </a:p>
          <a:p>
            <a:r>
              <a:rPr lang="da-DK" dirty="0"/>
              <a:t>sikkerheds- og sundhedsmæssigt forsvarligt. </a:t>
            </a:r>
          </a:p>
          <a:p>
            <a:r>
              <a:rPr lang="da-DK" dirty="0"/>
              <a:t>§ 17. Arbejdsgiveren skal gøre de ansatte </a:t>
            </a:r>
          </a:p>
          <a:p>
            <a:r>
              <a:rPr lang="da-DK" dirty="0"/>
              <a:t>bekendt med de ulykkes- og sygdomsfarer, der </a:t>
            </a:r>
          </a:p>
          <a:p>
            <a:r>
              <a:rPr lang="da-DK" dirty="0"/>
              <a:t>eventuelt er forbundet med deres arbejde. </a:t>
            </a:r>
          </a:p>
          <a:p>
            <a:r>
              <a:rPr lang="da-DK" dirty="0"/>
              <a:t>Stk. 2. Arbejdsgiveren skal endvidere sørge for, at </a:t>
            </a:r>
          </a:p>
          <a:p>
            <a:r>
              <a:rPr lang="da-DK" dirty="0"/>
              <a:t>de ansatte får nødvendig oplæring og </a:t>
            </a:r>
          </a:p>
          <a:p>
            <a:r>
              <a:rPr lang="da-DK" dirty="0"/>
              <a:t>instruktion i at udføre arbejdet på farefri måde.</a:t>
            </a:r>
          </a:p>
        </p:txBody>
      </p:sp>
    </p:spTree>
    <p:extLst>
      <p:ext uri="{BB962C8B-B14F-4D97-AF65-F5344CB8AC3E}">
        <p14:creationId xmlns:p14="http://schemas.microsoft.com/office/powerpoint/2010/main" val="12008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Arbejdsmiljø </a:t>
            </a:r>
            <a:endParaRPr lang="da-DK" dirty="0"/>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41</a:t>
            </a:fld>
            <a:endParaRPr lang="en-US"/>
          </a:p>
        </p:txBody>
      </p:sp>
      <p:sp>
        <p:nvSpPr>
          <p:cNvPr id="3" name="Pladsholder til indhold 2"/>
          <p:cNvSpPr>
            <a:spLocks noGrp="1"/>
          </p:cNvSpPr>
          <p:nvPr>
            <p:ph sz="quarter" idx="1"/>
          </p:nvPr>
        </p:nvSpPr>
        <p:spPr/>
        <p:txBody>
          <a:bodyPr/>
          <a:lstStyle/>
          <a:p>
            <a:r>
              <a:rPr lang="da-DK" dirty="0" smtClean="0"/>
              <a:t>Ifølge arbejdsmiljøloven er arbejdsgiver forpligtet til at give besked til TR jf. ABML § 18 </a:t>
            </a:r>
          </a:p>
          <a:p>
            <a:r>
              <a:rPr lang="da-DK" sz="2000" i="1" dirty="0"/>
              <a:t>Arbejdsgiveren har pligt til at gøre de ansattes arbejdsmiljørepræsentanter og tillidsrepræsentanter inden for vedkommende område bekendt med de afgørelser, som Arbejdstilsynet har truffet, og de påbud, som Arbejdstilsynet skriftligt har afgivet</a:t>
            </a:r>
            <a:r>
              <a:rPr lang="da-DK" sz="2000" i="1" dirty="0" smtClean="0"/>
              <a:t>.</a:t>
            </a:r>
          </a:p>
          <a:p>
            <a:r>
              <a:rPr lang="da-DK" dirty="0" smtClean="0"/>
              <a:t>Såfremt arbejdsgiver ikke giver rapporterne kan man anmode om aktindsigt hos arbejdstilsynet hvorefter man vil få indsigt i rapporten. </a:t>
            </a:r>
          </a:p>
        </p:txBody>
      </p:sp>
    </p:spTree>
    <p:extLst>
      <p:ext uri="{BB962C8B-B14F-4D97-AF65-F5344CB8AC3E}">
        <p14:creationId xmlns:p14="http://schemas.microsoft.com/office/powerpoint/2010/main" val="28772575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42</a:t>
            </a:fld>
            <a:endParaRPr lang="en-US"/>
          </a:p>
        </p:txBody>
      </p:sp>
      <p:sp>
        <p:nvSpPr>
          <p:cNvPr id="3" name="Pladsholder til indhold 2"/>
          <p:cNvSpPr>
            <a:spLocks noGrp="1"/>
          </p:cNvSpPr>
          <p:nvPr>
            <p:ph sz="quarter" idx="1"/>
          </p:nvPr>
        </p:nvSpPr>
        <p:spPr/>
        <p:txBody>
          <a:bodyPr>
            <a:normAutofit fontScale="70000" lnSpcReduction="20000"/>
          </a:bodyPr>
          <a:lstStyle/>
          <a:p>
            <a:r>
              <a:rPr lang="da-DK" b="1" i="1" dirty="0"/>
              <a:t>Arbejdsgiveransvar</a:t>
            </a:r>
            <a:r>
              <a:rPr lang="da-DK" dirty="0"/>
              <a:t> </a:t>
            </a:r>
            <a:br>
              <a:rPr lang="da-DK" dirty="0"/>
            </a:br>
            <a:r>
              <a:rPr lang="da-DK" dirty="0"/>
              <a:t>En arbejdsgiver kan straffes, hvis han eller hun personligt begår en overtrædelse af arbejdsmiljøloven. </a:t>
            </a:r>
            <a:br>
              <a:rPr lang="da-DK" dirty="0"/>
            </a:br>
            <a:r>
              <a:rPr lang="da-DK" dirty="0"/>
              <a:t/>
            </a:r>
            <a:br>
              <a:rPr lang="da-DK" dirty="0"/>
            </a:br>
            <a:r>
              <a:rPr lang="da-DK" dirty="0"/>
              <a:t>Arbejdsgiveren kan også under visse betingelser straffes, hvis en ansat i virksomheden overtræder arbejdsmiljøloven. </a:t>
            </a:r>
            <a:br>
              <a:rPr lang="da-DK" dirty="0"/>
            </a:br>
            <a:r>
              <a:rPr lang="da-DK" dirty="0"/>
              <a:t/>
            </a:r>
            <a:br>
              <a:rPr lang="da-DK" dirty="0"/>
            </a:br>
            <a:r>
              <a:rPr lang="da-DK" dirty="0"/>
              <a:t>Det er en betingelse for straf, at overtrædelsen er begået af en eller flere personer, der er tilknyttet virksomheden. Det kan være ansatte, arbejdsledere eller virksomhedsledere. Overtrædelsen kan også være begået af virksomheden som sådan. Det vil fx være tilfældet i situationer, hvor det ikke er muligt præcist at identificere de personer med tilknytning til virksomheden, der har begået overtrædelsen. </a:t>
            </a:r>
            <a:br>
              <a:rPr lang="da-DK" dirty="0"/>
            </a:br>
            <a:r>
              <a:rPr lang="da-DK" dirty="0"/>
              <a:t/>
            </a:r>
            <a:br>
              <a:rPr lang="da-DK" dirty="0"/>
            </a:br>
            <a:r>
              <a:rPr lang="da-DK" dirty="0"/>
              <a:t>Overtrædelsen skal være begået forsætligt eller uagtsomt. Det betyder, at den pågældende skal have handlet anderledes, end hvad der normalt anses for forsvarligt i den pågældende situation. Arbejdsgiveren kan straffes, hvis den person, der har begået overtrædelsen, har handlet forsætligt eller uagtsomt. Det er ikke en betingelse, at ledelsen eller arbejdsgiveren selv har handlet uagtsomt. </a:t>
            </a:r>
          </a:p>
        </p:txBody>
      </p:sp>
    </p:spTree>
    <p:extLst>
      <p:ext uri="{BB962C8B-B14F-4D97-AF65-F5344CB8AC3E}">
        <p14:creationId xmlns:p14="http://schemas.microsoft.com/office/powerpoint/2010/main" val="2849624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43</a:t>
            </a:fld>
            <a:endParaRPr lang="en-US"/>
          </a:p>
        </p:txBody>
      </p:sp>
      <p:sp>
        <p:nvSpPr>
          <p:cNvPr id="3" name="Pladsholder til indhold 2"/>
          <p:cNvSpPr>
            <a:spLocks noGrp="1"/>
          </p:cNvSpPr>
          <p:nvPr>
            <p:ph sz="quarter" idx="1"/>
          </p:nvPr>
        </p:nvSpPr>
        <p:spPr/>
        <p:txBody>
          <a:bodyPr/>
          <a:lstStyle/>
          <a:p>
            <a:r>
              <a:rPr lang="da-DK" dirty="0"/>
              <a:t>ARBEJDSMILJØMAPPE</a:t>
            </a:r>
          </a:p>
          <a:p>
            <a:r>
              <a:rPr lang="da-DK" dirty="0"/>
              <a:t>Formelle krav til indhold:</a:t>
            </a:r>
          </a:p>
          <a:p>
            <a:r>
              <a:rPr lang="da-DK" dirty="0" smtClean="0"/>
              <a:t>Arbejdspladsvurdering </a:t>
            </a:r>
            <a:r>
              <a:rPr lang="da-DK" dirty="0"/>
              <a:t>(APV)</a:t>
            </a:r>
          </a:p>
          <a:p>
            <a:r>
              <a:rPr lang="da-DK" dirty="0" smtClean="0"/>
              <a:t>Kemibrugsanvisninger </a:t>
            </a:r>
            <a:r>
              <a:rPr lang="da-DK" dirty="0"/>
              <a:t>+ </a:t>
            </a:r>
            <a:r>
              <a:rPr lang="da-DK" dirty="0" smtClean="0"/>
              <a:t>arbejdspladsbrugsanvisninger</a:t>
            </a:r>
            <a:endParaRPr lang="da-DK" dirty="0"/>
          </a:p>
          <a:p>
            <a:r>
              <a:rPr lang="da-DK" dirty="0" smtClean="0"/>
              <a:t>Maskinbrugsanvisninger</a:t>
            </a:r>
            <a:endParaRPr lang="da-DK" dirty="0"/>
          </a:p>
          <a:p>
            <a:r>
              <a:rPr lang="da-DK" dirty="0" smtClean="0"/>
              <a:t>Lovpligtige </a:t>
            </a:r>
            <a:r>
              <a:rPr lang="da-DK" dirty="0"/>
              <a:t>eftersyn</a:t>
            </a:r>
          </a:p>
          <a:p>
            <a:r>
              <a:rPr lang="da-DK" dirty="0" smtClean="0"/>
              <a:t>Instruktion </a:t>
            </a:r>
            <a:r>
              <a:rPr lang="da-DK" dirty="0"/>
              <a:t>og oplæring</a:t>
            </a:r>
          </a:p>
          <a:p>
            <a:r>
              <a:rPr lang="da-DK" dirty="0" smtClean="0"/>
              <a:t>Ulykkesanmeldelser </a:t>
            </a:r>
            <a:r>
              <a:rPr lang="da-DK" dirty="0"/>
              <a:t>og undersøgelser</a:t>
            </a:r>
          </a:p>
        </p:txBody>
      </p:sp>
    </p:spTree>
    <p:extLst>
      <p:ext uri="{BB962C8B-B14F-4D97-AF65-F5344CB8AC3E}">
        <p14:creationId xmlns:p14="http://schemas.microsoft.com/office/powerpoint/2010/main" val="2144280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44</a:t>
            </a:fld>
            <a:endParaRPr lang="en-US"/>
          </a:p>
        </p:txBody>
      </p:sp>
      <p:sp>
        <p:nvSpPr>
          <p:cNvPr id="3" name="Pladsholder til indhold 2"/>
          <p:cNvSpPr>
            <a:spLocks noGrp="1"/>
          </p:cNvSpPr>
          <p:nvPr>
            <p:ph sz="quarter" idx="1"/>
          </p:nvPr>
        </p:nvSpPr>
        <p:spPr/>
        <p:txBody>
          <a:bodyPr/>
          <a:lstStyle/>
          <a:p>
            <a:r>
              <a:rPr lang="da-DK" dirty="0"/>
              <a:t>Hvad er en APV</a:t>
            </a:r>
          </a:p>
          <a:p>
            <a:r>
              <a:rPr lang="da-DK" dirty="0"/>
              <a:t>• En vurdering af arbejdspladsen, der giver </a:t>
            </a:r>
          </a:p>
          <a:p>
            <a:r>
              <a:rPr lang="da-DK" dirty="0"/>
              <a:t>overblik over arbejdsmiljøet:</a:t>
            </a:r>
          </a:p>
          <a:p>
            <a:r>
              <a:rPr lang="da-DK" dirty="0"/>
              <a:t> Hvad fungerer godt?</a:t>
            </a:r>
          </a:p>
          <a:p>
            <a:r>
              <a:rPr lang="da-DK" dirty="0"/>
              <a:t> Hvad er der eventuelt af opgaver/problemer </a:t>
            </a:r>
          </a:p>
          <a:p>
            <a:r>
              <a:rPr lang="da-DK" dirty="0"/>
              <a:t>som skal løses?</a:t>
            </a:r>
          </a:p>
          <a:p>
            <a:r>
              <a:rPr lang="da-DK" dirty="0"/>
              <a:t> Handlingsplan for løsning</a:t>
            </a:r>
          </a:p>
        </p:txBody>
      </p:sp>
    </p:spTree>
    <p:extLst>
      <p:ext uri="{BB962C8B-B14F-4D97-AF65-F5344CB8AC3E}">
        <p14:creationId xmlns:p14="http://schemas.microsoft.com/office/powerpoint/2010/main" val="1132850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45</a:t>
            </a:fld>
            <a:endParaRPr lang="en-US"/>
          </a:p>
        </p:txBody>
      </p:sp>
      <p:sp>
        <p:nvSpPr>
          <p:cNvPr id="3" name="Pladsholder til indhold 2"/>
          <p:cNvSpPr>
            <a:spLocks noGrp="1"/>
          </p:cNvSpPr>
          <p:nvPr>
            <p:ph sz="quarter" idx="1"/>
          </p:nvPr>
        </p:nvSpPr>
        <p:spPr/>
        <p:txBody>
          <a:bodyPr>
            <a:normAutofit lnSpcReduction="10000"/>
          </a:bodyPr>
          <a:lstStyle/>
          <a:p>
            <a:r>
              <a:rPr lang="da-DK" dirty="0"/>
              <a:t>Hvordan APV</a:t>
            </a:r>
          </a:p>
          <a:p>
            <a:r>
              <a:rPr lang="da-DK" dirty="0"/>
              <a:t>• Krav om skriftlighed</a:t>
            </a:r>
          </a:p>
          <a:p>
            <a:r>
              <a:rPr lang="da-DK" dirty="0"/>
              <a:t>• Metodefrihed – men SKAL omfatte:</a:t>
            </a:r>
          </a:p>
          <a:p>
            <a:r>
              <a:rPr lang="da-DK" dirty="0"/>
              <a:t> Kortlægning af arbejdsmiljøet</a:t>
            </a:r>
          </a:p>
          <a:p>
            <a:r>
              <a:rPr lang="da-DK" dirty="0"/>
              <a:t> Beskrivelse og vurdering af kortlagte problemer</a:t>
            </a:r>
          </a:p>
          <a:p>
            <a:r>
              <a:rPr lang="da-DK" dirty="0"/>
              <a:t> Sygefraværet skal inddrages</a:t>
            </a:r>
          </a:p>
          <a:p>
            <a:r>
              <a:rPr lang="da-DK" dirty="0"/>
              <a:t> Prioritering af problemerne</a:t>
            </a:r>
          </a:p>
          <a:p>
            <a:r>
              <a:rPr lang="da-DK" dirty="0"/>
              <a:t> En handlingsplan – hvordan, hvornår og hvem </a:t>
            </a:r>
          </a:p>
          <a:p>
            <a:r>
              <a:rPr lang="da-DK" dirty="0"/>
              <a:t>løser</a:t>
            </a:r>
          </a:p>
          <a:p>
            <a:r>
              <a:rPr lang="da-DK" dirty="0"/>
              <a:t> Retningslinjer for opfølgning</a:t>
            </a:r>
          </a:p>
        </p:txBody>
      </p:sp>
    </p:spTree>
    <p:extLst>
      <p:ext uri="{BB962C8B-B14F-4D97-AF65-F5344CB8AC3E}">
        <p14:creationId xmlns:p14="http://schemas.microsoft.com/office/powerpoint/2010/main" val="15857011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46</a:t>
            </a:fld>
            <a:endParaRPr lang="en-US"/>
          </a:p>
        </p:txBody>
      </p:sp>
      <p:sp>
        <p:nvSpPr>
          <p:cNvPr id="3" name="Pladsholder til indhold 2"/>
          <p:cNvSpPr>
            <a:spLocks noGrp="1"/>
          </p:cNvSpPr>
          <p:nvPr>
            <p:ph sz="quarter" idx="1"/>
          </p:nvPr>
        </p:nvSpPr>
        <p:spPr/>
        <p:txBody>
          <a:bodyPr>
            <a:normAutofit/>
          </a:bodyPr>
          <a:lstStyle/>
          <a:p>
            <a:r>
              <a:rPr lang="da-DK" dirty="0"/>
              <a:t>Hvordan APV</a:t>
            </a:r>
          </a:p>
          <a:p>
            <a:r>
              <a:rPr lang="da-DK" dirty="0"/>
              <a:t>• Hvem skal lave APV? Alle virksomheder med ansatte </a:t>
            </a:r>
          </a:p>
          <a:p>
            <a:r>
              <a:rPr lang="da-DK" dirty="0"/>
              <a:t>• Alle skal inddrages/spørges</a:t>
            </a:r>
          </a:p>
          <a:p>
            <a:r>
              <a:rPr lang="da-DK" dirty="0"/>
              <a:t>• APV skal være tilgængelig for ledelse, medarbejdere og </a:t>
            </a:r>
          </a:p>
          <a:p>
            <a:r>
              <a:rPr lang="da-DK" dirty="0"/>
              <a:t>AT</a:t>
            </a:r>
          </a:p>
          <a:p>
            <a:r>
              <a:rPr lang="da-DK" dirty="0"/>
              <a:t>• APV skal gennemføres mindst hvert 3. år</a:t>
            </a:r>
          </a:p>
          <a:p>
            <a:r>
              <a:rPr lang="da-DK" dirty="0"/>
              <a:t>• Ajourføres ved væsentlige ændringer i arbejdet, nye </a:t>
            </a:r>
          </a:p>
          <a:p>
            <a:r>
              <a:rPr lang="da-DK" dirty="0"/>
              <a:t>tekniske hjælpemidler, ved påbud fra AT</a:t>
            </a:r>
          </a:p>
          <a:p>
            <a:r>
              <a:rPr lang="da-DK" dirty="0"/>
              <a:t>• Alle skal vide hvad APV er!</a:t>
            </a:r>
          </a:p>
        </p:txBody>
      </p:sp>
    </p:spTree>
    <p:extLst>
      <p:ext uri="{BB962C8B-B14F-4D97-AF65-F5344CB8AC3E}">
        <p14:creationId xmlns:p14="http://schemas.microsoft.com/office/powerpoint/2010/main" val="39855928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47</a:t>
            </a:fld>
            <a:endParaRPr lang="en-US"/>
          </a:p>
        </p:txBody>
      </p:sp>
      <p:sp>
        <p:nvSpPr>
          <p:cNvPr id="3" name="Pladsholder til indhold 2"/>
          <p:cNvSpPr>
            <a:spLocks noGrp="1"/>
          </p:cNvSpPr>
          <p:nvPr>
            <p:ph sz="quarter" idx="1"/>
          </p:nvPr>
        </p:nvSpPr>
        <p:spPr/>
        <p:txBody>
          <a:bodyPr/>
          <a:lstStyle/>
          <a:p>
            <a:r>
              <a:rPr lang="da-DK" dirty="0"/>
              <a:t>Kemi brugsanvisninger</a:t>
            </a:r>
          </a:p>
          <a:p>
            <a:r>
              <a:rPr lang="da-DK" dirty="0"/>
              <a:t>Alle produkter som er faremærket </a:t>
            </a:r>
          </a:p>
          <a:p>
            <a:r>
              <a:rPr lang="da-DK" dirty="0"/>
              <a:t>kræver 2 brugsanvisninger:</a:t>
            </a:r>
          </a:p>
          <a:p>
            <a:r>
              <a:rPr lang="da-DK" dirty="0"/>
              <a:t> Leverandørens 16 punkts </a:t>
            </a:r>
          </a:p>
          <a:p>
            <a:r>
              <a:rPr lang="da-DK" dirty="0"/>
              <a:t>brugsanvisning</a:t>
            </a:r>
          </a:p>
          <a:p>
            <a:r>
              <a:rPr lang="da-DK" dirty="0"/>
              <a:t> En lokal </a:t>
            </a:r>
          </a:p>
          <a:p>
            <a:r>
              <a:rPr lang="da-DK" dirty="0"/>
              <a:t>arbejdspladsbrugsanvisning</a:t>
            </a:r>
          </a:p>
        </p:txBody>
      </p:sp>
    </p:spTree>
    <p:extLst>
      <p:ext uri="{BB962C8B-B14F-4D97-AF65-F5344CB8AC3E}">
        <p14:creationId xmlns:p14="http://schemas.microsoft.com/office/powerpoint/2010/main" val="4727171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48</a:t>
            </a:fld>
            <a:endParaRPr lang="en-US"/>
          </a:p>
        </p:txBody>
      </p:sp>
      <p:sp>
        <p:nvSpPr>
          <p:cNvPr id="3" name="Pladsholder til indhold 2"/>
          <p:cNvSpPr>
            <a:spLocks noGrp="1"/>
          </p:cNvSpPr>
          <p:nvPr>
            <p:ph sz="quarter" idx="1"/>
          </p:nvPr>
        </p:nvSpPr>
        <p:spPr/>
        <p:txBody>
          <a:bodyPr/>
          <a:lstStyle/>
          <a:p>
            <a:r>
              <a:rPr lang="da-DK" dirty="0"/>
              <a:t>Lovpligtigt eftersyn</a:t>
            </a:r>
          </a:p>
          <a:p>
            <a:r>
              <a:rPr lang="da-DK" dirty="0"/>
              <a:t>• Tekniske hjælpemidler (f.eks. stiger, </a:t>
            </a:r>
          </a:p>
          <a:p>
            <a:r>
              <a:rPr lang="da-DK" dirty="0"/>
              <a:t>loftlifte o.l.) – skal typisk efterses en gang </a:t>
            </a:r>
          </a:p>
          <a:p>
            <a:r>
              <a:rPr lang="da-DK" dirty="0"/>
              <a:t>om året</a:t>
            </a:r>
          </a:p>
          <a:p>
            <a:r>
              <a:rPr lang="da-DK" dirty="0"/>
              <a:t>• Eftersyn skal kunne dokumenteres</a:t>
            </a:r>
          </a:p>
          <a:p>
            <a:r>
              <a:rPr lang="da-DK" dirty="0"/>
              <a:t>• Andre områder: Porte, Trucks, Trykbeholdere –</a:t>
            </a:r>
          </a:p>
          <a:p>
            <a:r>
              <a:rPr lang="da-DK" dirty="0"/>
              <a:t>mindre relevante………</a:t>
            </a:r>
          </a:p>
        </p:txBody>
      </p:sp>
    </p:spTree>
    <p:extLst>
      <p:ext uri="{BB962C8B-B14F-4D97-AF65-F5344CB8AC3E}">
        <p14:creationId xmlns:p14="http://schemas.microsoft.com/office/powerpoint/2010/main" val="7433553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49</a:t>
            </a:fld>
            <a:endParaRPr lang="en-US"/>
          </a:p>
        </p:txBody>
      </p:sp>
      <p:sp>
        <p:nvSpPr>
          <p:cNvPr id="3" name="Pladsholder til indhold 2"/>
          <p:cNvSpPr>
            <a:spLocks noGrp="1"/>
          </p:cNvSpPr>
          <p:nvPr>
            <p:ph sz="quarter" idx="1"/>
          </p:nvPr>
        </p:nvSpPr>
        <p:spPr/>
        <p:txBody>
          <a:bodyPr/>
          <a:lstStyle/>
          <a:p>
            <a:r>
              <a:rPr lang="da-DK" dirty="0"/>
              <a:t>Instruktion og oplæring</a:t>
            </a:r>
          </a:p>
          <a:p>
            <a:r>
              <a:rPr lang="da-DK" dirty="0"/>
              <a:t>• Oplæring og instruktion af hjælperen så </a:t>
            </a:r>
          </a:p>
          <a:p>
            <a:r>
              <a:rPr lang="da-DK" dirty="0"/>
              <a:t>sikker adfærd sikres – HVORDAN</a:t>
            </a:r>
          </a:p>
          <a:p>
            <a:r>
              <a:rPr lang="da-DK" dirty="0"/>
              <a:t> Ergonomi</a:t>
            </a:r>
          </a:p>
          <a:p>
            <a:r>
              <a:rPr lang="da-DK" dirty="0"/>
              <a:t> Brug af maskiner</a:t>
            </a:r>
          </a:p>
          <a:p>
            <a:r>
              <a:rPr lang="da-DK" dirty="0"/>
              <a:t> Brug af kemi og værnemidler</a:t>
            </a:r>
          </a:p>
          <a:p>
            <a:r>
              <a:rPr lang="da-DK" dirty="0"/>
              <a:t> Velfærdsforanstaltninger</a:t>
            </a:r>
          </a:p>
          <a:p>
            <a:r>
              <a:rPr lang="da-DK" dirty="0"/>
              <a:t>Mundtlig instruktion er nok – men skal dække alle </a:t>
            </a:r>
          </a:p>
          <a:p>
            <a:r>
              <a:rPr lang="da-DK" dirty="0"/>
              <a:t>områder i arbejdsmiljøarbejdet</a:t>
            </a:r>
          </a:p>
        </p:txBody>
      </p:sp>
    </p:spTree>
    <p:extLst>
      <p:ext uri="{BB962C8B-B14F-4D97-AF65-F5344CB8AC3E}">
        <p14:creationId xmlns:p14="http://schemas.microsoft.com/office/powerpoint/2010/main" val="391093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da-DK" smtClean="0"/>
              <a:t>Retskilderne </a:t>
            </a:r>
          </a:p>
        </p:txBody>
      </p:sp>
      <p:sp>
        <p:nvSpPr>
          <p:cNvPr id="4" name="Pladsholder til diasnummer 3"/>
          <p:cNvSpPr>
            <a:spLocks noGrp="1"/>
          </p:cNvSpPr>
          <p:nvPr>
            <p:ph type="sldNum" sz="quarter" idx="12"/>
          </p:nvPr>
        </p:nvSpPr>
        <p:spPr/>
        <p:txBody>
          <a:bodyPr/>
          <a:lstStyle/>
          <a:p>
            <a:pPr>
              <a:defRPr/>
            </a:pPr>
            <a:fld id="{272C2232-651D-40D4-B34D-AF79A1093926}" type="slidenum">
              <a:rPr lang="da-DK" smtClean="0"/>
              <a:pPr>
                <a:defRPr/>
              </a:pPr>
              <a:t>5</a:t>
            </a:fld>
            <a:endParaRPr lang="da-DK"/>
          </a:p>
        </p:txBody>
      </p:sp>
      <p:sp>
        <p:nvSpPr>
          <p:cNvPr id="3" name="Pladsholder til indhold 2"/>
          <p:cNvSpPr>
            <a:spLocks noGrp="1"/>
          </p:cNvSpPr>
          <p:nvPr>
            <p:ph sz="quarter" idx="1"/>
          </p:nvPr>
        </p:nvSpPr>
        <p:spPr>
          <a:xfrm>
            <a:off x="914400" y="1735138"/>
            <a:ext cx="7313613" cy="4370387"/>
          </a:xfrm>
        </p:spPr>
        <p:txBody>
          <a:bodyPr>
            <a:normAutofit fontScale="70000" lnSpcReduction="20000"/>
          </a:bodyPr>
          <a:lstStyle/>
          <a:p>
            <a:pPr>
              <a:defRPr/>
            </a:pPr>
            <a:r>
              <a:rPr lang="da-DK" b="1" dirty="0" err="1" smtClean="0"/>
              <a:t>Retsgrundsætninger</a:t>
            </a:r>
            <a:r>
              <a:rPr lang="da-DK" b="1" dirty="0" smtClean="0"/>
              <a:t>: </a:t>
            </a:r>
            <a:r>
              <a:rPr lang="da-DK" dirty="0"/>
              <a:t>Nogle regler er ikke formuleret i love, men har alligevel stor betydning for danske myndigheders arbejde. Til dem hører </a:t>
            </a:r>
            <a:r>
              <a:rPr lang="da-DK" dirty="0" err="1"/>
              <a:t>retsgrundsætninger</a:t>
            </a:r>
            <a:r>
              <a:rPr lang="da-DK" dirty="0"/>
              <a:t>, som er blevet til over længere tid i </a:t>
            </a:r>
            <a:r>
              <a:rPr lang="da-DK" dirty="0" smtClean="0"/>
              <a:t>praksis. </a:t>
            </a:r>
            <a:r>
              <a:rPr lang="da-DK" dirty="0" err="1" smtClean="0"/>
              <a:t>Retsgrundsætninger</a:t>
            </a:r>
            <a:r>
              <a:rPr lang="da-DK" dirty="0" smtClean="0"/>
              <a:t> </a:t>
            </a:r>
            <a:r>
              <a:rPr lang="da-DK" dirty="0"/>
              <a:t>er ofte lidt mere åbne for fortolkning end </a:t>
            </a:r>
            <a:r>
              <a:rPr lang="da-DK" dirty="0" smtClean="0"/>
              <a:t>love. Et </a:t>
            </a:r>
            <a:r>
              <a:rPr lang="da-DK" dirty="0"/>
              <a:t>eksempel på en </a:t>
            </a:r>
            <a:r>
              <a:rPr lang="da-DK" dirty="0" err="1"/>
              <a:t>retsgrundsætning</a:t>
            </a:r>
            <a:r>
              <a:rPr lang="da-DK" dirty="0"/>
              <a:t> er saglighedskravet, som handler om, at myndigheder kun må tage saglige hensyn, når de træffer afgørelser. </a:t>
            </a:r>
            <a:endParaRPr lang="da-DK" dirty="0" smtClean="0"/>
          </a:p>
          <a:p>
            <a:pPr>
              <a:defRPr/>
            </a:pPr>
            <a:r>
              <a:rPr lang="da-DK" dirty="0" smtClean="0"/>
              <a:t>NÆVN NOGLE PRINCIPPER ! </a:t>
            </a:r>
          </a:p>
          <a:p>
            <a:pPr>
              <a:defRPr/>
            </a:pPr>
            <a:r>
              <a:rPr lang="da-DK" b="1" dirty="0" smtClean="0"/>
              <a:t>Cirkulærer; </a:t>
            </a:r>
            <a:r>
              <a:rPr lang="da-DK" dirty="0" smtClean="0"/>
              <a:t>praktisk værdi ; </a:t>
            </a:r>
            <a:r>
              <a:rPr lang="da-DK" dirty="0"/>
              <a:t>Et cirkulære er en intern tjenestebefaling, som angiver, hvordan en administrativ myndighed skal forholde sig til en konkret </a:t>
            </a:r>
            <a:r>
              <a:rPr lang="da-DK" dirty="0" smtClean="0"/>
              <a:t>lov. Et </a:t>
            </a:r>
            <a:r>
              <a:rPr lang="da-DK" dirty="0"/>
              <a:t>cirkulæres ydre form er opstillet i paragraffer og stykker. Er det udformet som en omløbende tekst betegnes det som en cirkulæreskrivelse. </a:t>
            </a:r>
            <a:r>
              <a:rPr lang="da-DK" i="1" dirty="0" smtClean="0"/>
              <a:t>Både </a:t>
            </a:r>
            <a:r>
              <a:rPr lang="da-DK" i="1" dirty="0"/>
              <a:t>cirkulærer og cirkulæreskrivelser er bindende for underordnet myndighed, men ikke for borgere.</a:t>
            </a:r>
            <a:r>
              <a:rPr lang="da-DK" dirty="0"/>
              <a:t> Det har stor betydning for socialrådgiverens </a:t>
            </a:r>
            <a:r>
              <a:rPr lang="da-DK" dirty="0" smtClean="0"/>
              <a:t>myndighedsudøvelse.</a:t>
            </a:r>
          </a:p>
          <a:p>
            <a:pPr>
              <a:defRPr/>
            </a:pPr>
            <a:r>
              <a:rPr lang="da-DK" b="1" dirty="0" smtClean="0"/>
              <a:t>Vejledninger: </a:t>
            </a:r>
            <a:r>
              <a:rPr lang="da-DK" dirty="0"/>
              <a:t>Vejledninger udstedes ofte af en minister og er ikke bindende i samme grad som de øvrige administrative forskrifter, men beskriver i tekstform, hvordan en lov skal forstås eller en sag skal behandles. </a:t>
            </a:r>
          </a:p>
          <a:p>
            <a:pPr>
              <a:defRPr/>
            </a:pPr>
            <a:endParaRPr lang="da-DK" dirty="0"/>
          </a:p>
        </p:txBody>
      </p:sp>
    </p:spTree>
    <p:extLst>
      <p:ext uri="{BB962C8B-B14F-4D97-AF65-F5344CB8AC3E}">
        <p14:creationId xmlns:p14="http://schemas.microsoft.com/office/powerpoint/2010/main" val="9449298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50</a:t>
            </a:fld>
            <a:endParaRPr lang="en-US"/>
          </a:p>
        </p:txBody>
      </p:sp>
      <p:sp>
        <p:nvSpPr>
          <p:cNvPr id="3" name="Pladsholder til indhold 2"/>
          <p:cNvSpPr>
            <a:spLocks noGrp="1"/>
          </p:cNvSpPr>
          <p:nvPr>
            <p:ph sz="quarter" idx="1"/>
          </p:nvPr>
        </p:nvSpPr>
        <p:spPr/>
        <p:txBody>
          <a:bodyPr/>
          <a:lstStyle/>
          <a:p>
            <a:r>
              <a:rPr lang="da-DK" dirty="0"/>
              <a:t>Definition af arbejdsulykke</a:t>
            </a:r>
          </a:p>
          <a:p>
            <a:r>
              <a:rPr lang="da-DK" dirty="0"/>
              <a:t>• Ved en arbejdsulykke forstås en </a:t>
            </a:r>
          </a:p>
          <a:p>
            <a:r>
              <a:rPr lang="da-DK" dirty="0"/>
              <a:t>pludselig*), uventet og skadevoldende </a:t>
            </a:r>
          </a:p>
          <a:p>
            <a:r>
              <a:rPr lang="da-DK" dirty="0"/>
              <a:t>hændelse, der sker i forbindelse med </a:t>
            </a:r>
          </a:p>
          <a:p>
            <a:r>
              <a:rPr lang="da-DK" dirty="0"/>
              <a:t>arbejdet, og som medfører personskade. </a:t>
            </a:r>
          </a:p>
          <a:p>
            <a:r>
              <a:rPr lang="da-DK" dirty="0"/>
              <a:t>(</a:t>
            </a:r>
            <a:r>
              <a:rPr lang="da-DK" dirty="0" err="1"/>
              <a:t>AT’s</a:t>
            </a:r>
            <a:r>
              <a:rPr lang="da-DK" dirty="0"/>
              <a:t> def.)</a:t>
            </a:r>
          </a:p>
          <a:p>
            <a:r>
              <a:rPr lang="da-DK" dirty="0"/>
              <a:t>*) i løbet af 5 dage</a:t>
            </a:r>
          </a:p>
        </p:txBody>
      </p:sp>
    </p:spTree>
    <p:extLst>
      <p:ext uri="{BB962C8B-B14F-4D97-AF65-F5344CB8AC3E}">
        <p14:creationId xmlns:p14="http://schemas.microsoft.com/office/powerpoint/2010/main" val="1118912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51</a:t>
            </a:fld>
            <a:endParaRPr lang="en-US"/>
          </a:p>
        </p:txBody>
      </p:sp>
      <p:sp>
        <p:nvSpPr>
          <p:cNvPr id="3" name="Pladsholder til indhold 2"/>
          <p:cNvSpPr>
            <a:spLocks noGrp="1"/>
          </p:cNvSpPr>
          <p:nvPr>
            <p:ph sz="quarter" idx="1"/>
          </p:nvPr>
        </p:nvSpPr>
        <p:spPr/>
        <p:txBody>
          <a:bodyPr/>
          <a:lstStyle/>
          <a:p>
            <a:r>
              <a:rPr lang="da-DK" dirty="0"/>
              <a:t>Anmeldelse af arbejdsskade</a:t>
            </a:r>
          </a:p>
          <a:p>
            <a:r>
              <a:rPr lang="da-DK" dirty="0"/>
              <a:t>• arbejdstager kan anmelde hændelsen eller </a:t>
            </a:r>
          </a:p>
          <a:p>
            <a:r>
              <a:rPr lang="da-DK" dirty="0"/>
              <a:t>sygdommen </a:t>
            </a:r>
          </a:p>
          <a:p>
            <a:r>
              <a:rPr lang="da-DK" dirty="0"/>
              <a:t>• arbejdsgiver har pligt til at anmelde ulykker </a:t>
            </a:r>
          </a:p>
          <a:p>
            <a:r>
              <a:rPr lang="da-DK" dirty="0"/>
              <a:t>til sit forsikringsselskab eller til </a:t>
            </a:r>
          </a:p>
          <a:p>
            <a:r>
              <a:rPr lang="da-DK" dirty="0"/>
              <a:t>arbejdsskadestyrelsen så hurtigt som </a:t>
            </a:r>
          </a:p>
          <a:p>
            <a:r>
              <a:rPr lang="da-DK" dirty="0"/>
              <a:t>muligt. </a:t>
            </a:r>
          </a:p>
          <a:p>
            <a:r>
              <a:rPr lang="da-DK" dirty="0"/>
              <a:t>• læge og tandlæge har pligt til at anmelde </a:t>
            </a:r>
          </a:p>
          <a:p>
            <a:r>
              <a:rPr lang="da-DK" dirty="0"/>
              <a:t>formodede erhvervssygdomme</a:t>
            </a:r>
          </a:p>
        </p:txBody>
      </p:sp>
    </p:spTree>
    <p:extLst>
      <p:ext uri="{BB962C8B-B14F-4D97-AF65-F5344CB8AC3E}">
        <p14:creationId xmlns:p14="http://schemas.microsoft.com/office/powerpoint/2010/main" val="19599122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Arbejdsmiljø</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52</a:t>
            </a:fld>
            <a:endParaRPr lang="en-US"/>
          </a:p>
        </p:txBody>
      </p:sp>
      <p:sp>
        <p:nvSpPr>
          <p:cNvPr id="3" name="Pladsholder til indhold 2"/>
          <p:cNvSpPr>
            <a:spLocks noGrp="1"/>
          </p:cNvSpPr>
          <p:nvPr>
            <p:ph sz="quarter" idx="1"/>
          </p:nvPr>
        </p:nvSpPr>
        <p:spPr/>
        <p:txBody>
          <a:bodyPr/>
          <a:lstStyle/>
          <a:p>
            <a:r>
              <a:rPr lang="da-DK" dirty="0"/>
              <a:t>ANMELDELSE - hvordan</a:t>
            </a:r>
          </a:p>
          <a:p>
            <a:r>
              <a:rPr lang="da-DK" dirty="0"/>
              <a:t>På en blanket der kan rekvireres hos </a:t>
            </a:r>
          </a:p>
          <a:p>
            <a:r>
              <a:rPr lang="da-DK" dirty="0"/>
              <a:t>Arbejdsskadestyrelsen på www.ask.dk</a:t>
            </a:r>
          </a:p>
          <a:p>
            <a:r>
              <a:rPr lang="da-DK" dirty="0"/>
              <a:t>eller telefon 72 20 60 20</a:t>
            </a:r>
          </a:p>
        </p:txBody>
      </p:sp>
    </p:spTree>
    <p:extLst>
      <p:ext uri="{BB962C8B-B14F-4D97-AF65-F5344CB8AC3E}">
        <p14:creationId xmlns:p14="http://schemas.microsoft.com/office/powerpoint/2010/main" val="10507662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r>
              <a:rPr lang="da-DK" dirty="0" smtClean="0"/>
              <a:t>17. November 2014 </a:t>
            </a:r>
            <a:endParaRPr lang="da-DK" dirty="0"/>
          </a:p>
        </p:txBody>
      </p:sp>
      <p:sp>
        <p:nvSpPr>
          <p:cNvPr id="4" name="Pladsholder til dato 3"/>
          <p:cNvSpPr>
            <a:spLocks noGrp="1"/>
          </p:cNvSpPr>
          <p:nvPr>
            <p:ph type="dt" sz="half" idx="10"/>
          </p:nvPr>
        </p:nvSpPr>
        <p:spPr/>
        <p:txBody>
          <a:bodyPr/>
          <a:lstStyle/>
          <a:p>
            <a:fld id="{216C5678-EE20-4FA5-88E2-6E0BD67A2E26}" type="datetime1">
              <a:rPr lang="en-US" smtClean="0"/>
              <a:t>12/30/2015</a:t>
            </a:fld>
            <a:endParaRPr lang="en-US" dirty="0"/>
          </a:p>
        </p:txBody>
      </p:sp>
      <p:sp>
        <p:nvSpPr>
          <p:cNvPr id="6" name="Pladsholder til sidefod 5"/>
          <p:cNvSpPr>
            <a:spLocks noGrp="1"/>
          </p:cNvSpPr>
          <p:nvPr>
            <p:ph type="ftr" sz="quarter" idx="11"/>
          </p:nvPr>
        </p:nvSpPr>
        <p:spPr/>
        <p:txBody>
          <a:bodyPr/>
          <a:lstStyle/>
          <a:p>
            <a:r>
              <a:rPr lang="en-US" dirty="0" smtClean="0"/>
              <a:t>Footer</a:t>
            </a:r>
          </a:p>
          <a:p>
            <a:r>
              <a:rPr lang="en-US" dirty="0" smtClean="0"/>
              <a:t> Text</a:t>
            </a:r>
            <a:endParaRPr lang="en-US" dirty="0"/>
          </a:p>
        </p:txBody>
      </p:sp>
      <p:sp>
        <p:nvSpPr>
          <p:cNvPr id="5" name="Pladsholder til diasnummer 4"/>
          <p:cNvSpPr>
            <a:spLocks noGrp="1"/>
          </p:cNvSpPr>
          <p:nvPr>
            <p:ph type="sldNum" sz="quarter" idx="12"/>
          </p:nvPr>
        </p:nvSpPr>
        <p:spPr/>
        <p:txBody>
          <a:bodyPr/>
          <a:lstStyle/>
          <a:p>
            <a:fld id="{BA9B540C-44DA-4F69-89C9-7C84606640D3}" type="slidenum">
              <a:rPr lang="en-US" smtClean="0"/>
              <a:pPr/>
              <a:t>53</a:t>
            </a:fld>
            <a:endParaRPr lang="en-US" dirty="0"/>
          </a:p>
        </p:txBody>
      </p:sp>
      <p:sp>
        <p:nvSpPr>
          <p:cNvPr id="2" name="Titel 1"/>
          <p:cNvSpPr>
            <a:spLocks noGrp="1"/>
          </p:cNvSpPr>
          <p:nvPr>
            <p:ph type="ctrTitle"/>
          </p:nvPr>
        </p:nvSpPr>
        <p:spPr/>
        <p:txBody>
          <a:bodyPr/>
          <a:lstStyle/>
          <a:p>
            <a:r>
              <a:rPr lang="da-DK" dirty="0" smtClean="0"/>
              <a:t>TR – undervisning</a:t>
            </a:r>
            <a:br>
              <a:rPr lang="da-DK" dirty="0" smtClean="0"/>
            </a:br>
            <a:r>
              <a:rPr lang="da-DK" smtClean="0"/>
              <a:t>Tjenstlige samtale  </a:t>
            </a:r>
            <a:endParaRPr lang="da-DK" dirty="0"/>
          </a:p>
        </p:txBody>
      </p:sp>
    </p:spTree>
    <p:extLst>
      <p:ext uri="{BB962C8B-B14F-4D97-AF65-F5344CB8AC3E}">
        <p14:creationId xmlns:p14="http://schemas.microsoft.com/office/powerpoint/2010/main" val="17472871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Tjenstlig samtale </a:t>
            </a:r>
            <a:endParaRPr lang="da-DK" dirty="0"/>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54</a:t>
            </a:fld>
            <a:endParaRPr lang="en-US"/>
          </a:p>
        </p:txBody>
      </p:sp>
      <p:sp>
        <p:nvSpPr>
          <p:cNvPr id="3" name="Pladsholder til indhold 2"/>
          <p:cNvSpPr>
            <a:spLocks noGrp="1"/>
          </p:cNvSpPr>
          <p:nvPr>
            <p:ph sz="quarter" idx="1"/>
          </p:nvPr>
        </p:nvSpPr>
        <p:spPr/>
        <p:txBody>
          <a:bodyPr>
            <a:normAutofit fontScale="92500" lnSpcReduction="20000"/>
          </a:bodyPr>
          <a:lstStyle/>
          <a:p>
            <a:r>
              <a:rPr lang="da-DK" dirty="0" smtClean="0"/>
              <a:t>En </a:t>
            </a:r>
            <a:r>
              <a:rPr lang="da-DK" dirty="0"/>
              <a:t>tjenstlig samtale har til formål at afklare fakta, misforståelser og uenigheder og samtalen kan </a:t>
            </a:r>
          </a:p>
          <a:p>
            <a:r>
              <a:rPr lang="da-DK" dirty="0"/>
              <a:t>resultere i, at ledelsen indskærper overfor den ansatte, hvordan arbejdet ønskes udført. Ikke </a:t>
            </a:r>
          </a:p>
          <a:p>
            <a:r>
              <a:rPr lang="da-DK" dirty="0"/>
              <a:t>sjældent går en tjenstlig samtale forud for en påtale eller en advarsel. For at leve op til formålet og </a:t>
            </a:r>
          </a:p>
          <a:p>
            <a:r>
              <a:rPr lang="da-DK" dirty="0"/>
              <a:t>for at få et godt vurderingsgrundlag, skal den ansatte have lejlighed for at komme til orde, og den </a:t>
            </a:r>
            <a:r>
              <a:rPr lang="da-DK" dirty="0" smtClean="0"/>
              <a:t>ansatte </a:t>
            </a:r>
            <a:r>
              <a:rPr lang="da-DK" dirty="0"/>
              <a:t>behøver ikke at være enig med lederen</a:t>
            </a:r>
            <a:r>
              <a:rPr lang="da-DK" dirty="0" smtClean="0"/>
              <a:t>.</a:t>
            </a:r>
            <a:r>
              <a:rPr lang="da-DK" altLang="da-DK" dirty="0"/>
              <a:t> </a:t>
            </a:r>
            <a:endParaRPr lang="da-DK" altLang="da-DK" dirty="0" smtClean="0"/>
          </a:p>
          <a:p>
            <a:r>
              <a:rPr lang="da-DK" altLang="da-DK" dirty="0" smtClean="0"/>
              <a:t>Samtale </a:t>
            </a:r>
            <a:r>
              <a:rPr lang="da-DK" altLang="da-DK" dirty="0"/>
              <a:t>mellem arbejdsgiver og den ansatte </a:t>
            </a:r>
            <a:r>
              <a:rPr lang="da-DK" altLang="da-DK" dirty="0" smtClean="0"/>
              <a:t>om </a:t>
            </a:r>
            <a:r>
              <a:rPr lang="da-DK" altLang="da-DK" dirty="0"/>
              <a:t>forhold i tjenesten af en vis </a:t>
            </a:r>
            <a:r>
              <a:rPr lang="da-DK" altLang="da-DK" dirty="0" smtClean="0"/>
              <a:t>alvor. Samtalen </a:t>
            </a:r>
            <a:r>
              <a:rPr lang="da-DK" altLang="da-DK" dirty="0"/>
              <a:t>er en del af </a:t>
            </a:r>
            <a:r>
              <a:rPr lang="da-DK" altLang="da-DK" dirty="0" smtClean="0"/>
              <a:t>ledelsesretten.</a:t>
            </a:r>
          </a:p>
          <a:p>
            <a:r>
              <a:rPr lang="da-DK" altLang="da-DK" dirty="0" smtClean="0"/>
              <a:t>Formål</a:t>
            </a:r>
            <a:r>
              <a:rPr lang="da-DK" altLang="da-DK" dirty="0"/>
              <a:t>: afklarende, korrigere en adfærd, </a:t>
            </a:r>
            <a:r>
              <a:rPr lang="da-DK" altLang="da-DK" dirty="0" smtClean="0"/>
              <a:t>partshøre </a:t>
            </a:r>
            <a:r>
              <a:rPr lang="da-DK" altLang="da-DK" dirty="0"/>
              <a:t>med henblik på sanktion</a:t>
            </a:r>
          </a:p>
          <a:p>
            <a:endParaRPr lang="da-DK" dirty="0" smtClean="0"/>
          </a:p>
          <a:p>
            <a:endParaRPr lang="da-DK" dirty="0"/>
          </a:p>
        </p:txBody>
      </p:sp>
    </p:spTree>
    <p:extLst>
      <p:ext uri="{BB962C8B-B14F-4D97-AF65-F5344CB8AC3E}">
        <p14:creationId xmlns:p14="http://schemas.microsoft.com/office/powerpoint/2010/main" val="12432255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55</a:t>
            </a:fld>
            <a:endParaRPr lang="en-US"/>
          </a:p>
        </p:txBody>
      </p:sp>
      <p:sp>
        <p:nvSpPr>
          <p:cNvPr id="6" name="Pladsholder til indhold 5"/>
          <p:cNvSpPr>
            <a:spLocks noGrp="1"/>
          </p:cNvSpPr>
          <p:nvPr>
            <p:ph sz="quarter" idx="1"/>
          </p:nvPr>
        </p:nvSpPr>
        <p:spPr/>
        <p:txBody>
          <a:bodyPr>
            <a:normAutofit fontScale="92500"/>
          </a:bodyPr>
          <a:lstStyle/>
          <a:p>
            <a:r>
              <a:rPr lang="da-DK" dirty="0"/>
              <a:t>Beslutning om at give en advarsel eller en anden sanktion må først træffes efter, at der har været </a:t>
            </a:r>
            <a:r>
              <a:rPr lang="da-DK" dirty="0" smtClean="0"/>
              <a:t>en </a:t>
            </a:r>
            <a:r>
              <a:rPr lang="da-DK" dirty="0"/>
              <a:t>forsvarlig partshøring. Ellers bliver beslutningen som oftest ugyldig.</a:t>
            </a:r>
          </a:p>
          <a:p>
            <a:r>
              <a:rPr lang="da-DK" dirty="0"/>
              <a:t>En advarsel skal indeholde en beskrivelse af de kritisable forhold, hvordan den ansatte i stedet </a:t>
            </a:r>
            <a:r>
              <a:rPr lang="da-DK" dirty="0" smtClean="0"/>
              <a:t>skal </a:t>
            </a:r>
            <a:r>
              <a:rPr lang="da-DK" dirty="0"/>
              <a:t>gøre, hvilke konsekvenser det får, hvis dette ikke sker, samt et tidspunkt for </a:t>
            </a:r>
            <a:r>
              <a:rPr lang="da-DK" dirty="0" err="1"/>
              <a:t>opfølgende</a:t>
            </a:r>
            <a:r>
              <a:rPr lang="da-DK" dirty="0"/>
              <a:t> </a:t>
            </a:r>
            <a:r>
              <a:rPr lang="da-DK" dirty="0" smtClean="0"/>
              <a:t>samtale</a:t>
            </a:r>
            <a:r>
              <a:rPr lang="da-DK" dirty="0"/>
              <a:t>.</a:t>
            </a:r>
          </a:p>
          <a:p>
            <a:r>
              <a:rPr lang="da-DK" dirty="0"/>
              <a:t>En advarsel skal</a:t>
            </a:r>
            <a:r>
              <a:rPr lang="da-DK" dirty="0" smtClean="0"/>
              <a:t>:</a:t>
            </a:r>
          </a:p>
          <a:p>
            <a:pPr lvl="1"/>
            <a:r>
              <a:rPr lang="da-DK" dirty="0" smtClean="0"/>
              <a:t>Være præcis</a:t>
            </a:r>
          </a:p>
          <a:p>
            <a:pPr lvl="1"/>
            <a:r>
              <a:rPr lang="da-DK" dirty="0" smtClean="0"/>
              <a:t>Beskrive </a:t>
            </a:r>
            <a:r>
              <a:rPr lang="da-DK" dirty="0"/>
              <a:t>ønsket </a:t>
            </a:r>
            <a:r>
              <a:rPr lang="da-DK" dirty="0" smtClean="0"/>
              <a:t>adfærd</a:t>
            </a:r>
          </a:p>
          <a:p>
            <a:pPr lvl="1"/>
            <a:r>
              <a:rPr lang="da-DK" dirty="0" smtClean="0"/>
              <a:t>Angive konsekvenser</a:t>
            </a:r>
          </a:p>
          <a:p>
            <a:pPr lvl="1"/>
            <a:r>
              <a:rPr lang="da-DK" dirty="0" smtClean="0"/>
              <a:t>Beskrive </a:t>
            </a:r>
            <a:r>
              <a:rPr lang="da-DK" dirty="0"/>
              <a:t>opfølgning</a:t>
            </a:r>
          </a:p>
        </p:txBody>
      </p:sp>
    </p:spTree>
    <p:extLst>
      <p:ext uri="{BB962C8B-B14F-4D97-AF65-F5344CB8AC3E}">
        <p14:creationId xmlns:p14="http://schemas.microsoft.com/office/powerpoint/2010/main" val="34388787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56</a:t>
            </a:fld>
            <a:endParaRPr lang="en-US"/>
          </a:p>
        </p:txBody>
      </p:sp>
      <p:sp>
        <p:nvSpPr>
          <p:cNvPr id="6" name="Pladsholder til indhold 5"/>
          <p:cNvSpPr>
            <a:spLocks noGrp="1"/>
          </p:cNvSpPr>
          <p:nvPr>
            <p:ph sz="quarter" idx="1"/>
          </p:nvPr>
        </p:nvSpPr>
        <p:spPr/>
        <p:txBody>
          <a:bodyPr/>
          <a:lstStyle/>
          <a:p>
            <a:r>
              <a:rPr lang="da-DK" dirty="0" smtClean="0"/>
              <a:t>Husk ALTID proportionalitetsbegrebet</a:t>
            </a:r>
            <a:endParaRPr lang="da-DK" dirty="0"/>
          </a:p>
          <a:p>
            <a:r>
              <a:rPr lang="da-DK" dirty="0"/>
              <a:t>Såfremt lederen beslutter, at den ansatte skal modtage en påtale eller en advarsel, må sanktionen </a:t>
            </a:r>
            <a:r>
              <a:rPr lang="da-DK" dirty="0" smtClean="0"/>
              <a:t> ikke </a:t>
            </a:r>
            <a:r>
              <a:rPr lang="da-DK" dirty="0"/>
              <a:t>være ude af proportion med den forseelse, som den ansatte har begået. En hård straf for en </a:t>
            </a:r>
            <a:r>
              <a:rPr lang="da-DK" dirty="0" smtClean="0"/>
              <a:t>mindre </a:t>
            </a:r>
            <a:r>
              <a:rPr lang="da-DK" dirty="0"/>
              <a:t>forseelse er uberettiget.</a:t>
            </a:r>
          </a:p>
        </p:txBody>
      </p:sp>
    </p:spTree>
    <p:extLst>
      <p:ext uri="{BB962C8B-B14F-4D97-AF65-F5344CB8AC3E}">
        <p14:creationId xmlns:p14="http://schemas.microsoft.com/office/powerpoint/2010/main" val="29022052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57</a:t>
            </a:fld>
            <a:endParaRPr lang="en-US"/>
          </a:p>
        </p:txBody>
      </p:sp>
      <p:sp>
        <p:nvSpPr>
          <p:cNvPr id="6" name="Pladsholder til indhold 5"/>
          <p:cNvSpPr>
            <a:spLocks noGrp="1"/>
          </p:cNvSpPr>
          <p:nvPr>
            <p:ph sz="quarter" idx="1"/>
          </p:nvPr>
        </p:nvSpPr>
        <p:spPr/>
        <p:txBody>
          <a:bodyPr>
            <a:normAutofit fontScale="92500"/>
          </a:bodyPr>
          <a:lstStyle/>
          <a:p>
            <a:r>
              <a:rPr lang="da-DK" dirty="0"/>
              <a:t>Der er en række formelle krav, som arbejdsgiveren skal overholde:</a:t>
            </a:r>
          </a:p>
          <a:p>
            <a:r>
              <a:rPr lang="da-DK" dirty="0"/>
              <a:t>Indkaldelsen skal være skriftlig og skal gøre rede for, hvilke emner der skal drøftes, så den ansatte </a:t>
            </a:r>
            <a:r>
              <a:rPr lang="da-DK" dirty="0" smtClean="0"/>
              <a:t>har </a:t>
            </a:r>
            <a:r>
              <a:rPr lang="da-DK" dirty="0"/>
              <a:t>mulighed for at forberede sig.</a:t>
            </a:r>
          </a:p>
          <a:p>
            <a:r>
              <a:rPr lang="da-DK" dirty="0"/>
              <a:t>Den ansatte skal have mulighed for at få TR eller en anden bisidder med til samtalen.</a:t>
            </a:r>
          </a:p>
          <a:p>
            <a:r>
              <a:rPr lang="da-DK" dirty="0"/>
              <a:t>Der skal skrives referat af mødet</a:t>
            </a:r>
            <a:r>
              <a:rPr lang="da-DK" dirty="0" smtClean="0"/>
              <a:t>. Den </a:t>
            </a:r>
            <a:r>
              <a:rPr lang="da-DK" dirty="0"/>
              <a:t>ansatte skal have mulighed for at udtale sig, evt. efterfølgende ved en kommentar, </a:t>
            </a:r>
            <a:r>
              <a:rPr lang="da-DK" dirty="0" smtClean="0"/>
              <a:t>som vedlægges </a:t>
            </a:r>
            <a:r>
              <a:rPr lang="da-DK" dirty="0"/>
              <a:t>referatet.</a:t>
            </a:r>
          </a:p>
          <a:p>
            <a:r>
              <a:rPr lang="da-DK" dirty="0"/>
              <a:t>Hvis TR ikke deltager, skal vedkommende orienteres om, at der afholdes en tjenstlig samtale.</a:t>
            </a:r>
          </a:p>
        </p:txBody>
      </p:sp>
    </p:spTree>
    <p:extLst>
      <p:ext uri="{BB962C8B-B14F-4D97-AF65-F5344CB8AC3E}">
        <p14:creationId xmlns:p14="http://schemas.microsoft.com/office/powerpoint/2010/main" val="19707782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58</a:t>
            </a:fld>
            <a:endParaRPr lang="en-US"/>
          </a:p>
        </p:txBody>
      </p:sp>
      <p:sp>
        <p:nvSpPr>
          <p:cNvPr id="3" name="Pladsholder til indhold 2"/>
          <p:cNvSpPr>
            <a:spLocks noGrp="1"/>
          </p:cNvSpPr>
          <p:nvPr>
            <p:ph sz="quarter" idx="1"/>
          </p:nvPr>
        </p:nvSpPr>
        <p:spPr/>
        <p:txBody>
          <a:bodyPr/>
          <a:lstStyle/>
          <a:p>
            <a:pPr marL="0" indent="0">
              <a:buNone/>
              <a:defRPr/>
            </a:pPr>
            <a:r>
              <a:rPr lang="da-DK" dirty="0"/>
              <a:t>Indkaldelse skal ske med passende varsel</a:t>
            </a:r>
          </a:p>
          <a:p>
            <a:pPr marL="0" indent="0">
              <a:buNone/>
              <a:defRPr/>
            </a:pPr>
            <a:endParaRPr lang="da-DK" dirty="0"/>
          </a:p>
          <a:p>
            <a:pPr marL="0" indent="0">
              <a:buNone/>
              <a:defRPr/>
            </a:pPr>
            <a:r>
              <a:rPr lang="da-DK" dirty="0"/>
              <a:t>Ingen fast regel for hvor lang tids varsel men oftest minimum 3 dage</a:t>
            </a:r>
          </a:p>
          <a:p>
            <a:pPr>
              <a:buFontTx/>
              <a:buChar char="-"/>
              <a:defRPr/>
            </a:pPr>
            <a:r>
              <a:rPr lang="da-DK" dirty="0"/>
              <a:t>Skriftlig indkaldelse</a:t>
            </a:r>
          </a:p>
          <a:p>
            <a:pPr>
              <a:buFontTx/>
              <a:buChar char="-"/>
              <a:defRPr/>
            </a:pPr>
            <a:r>
              <a:rPr lang="da-DK" dirty="0"/>
              <a:t>Angivelse af hvad samtalen skal handle om. Evt. klage vedlagt</a:t>
            </a:r>
          </a:p>
          <a:p>
            <a:pPr>
              <a:buFontTx/>
              <a:buChar char="-"/>
              <a:defRPr/>
            </a:pPr>
            <a:r>
              <a:rPr lang="da-DK" dirty="0"/>
              <a:t>Oplysning om ret til at tage bisidder med</a:t>
            </a:r>
          </a:p>
          <a:p>
            <a:endParaRPr lang="da-DK" dirty="0"/>
          </a:p>
        </p:txBody>
      </p:sp>
    </p:spTree>
    <p:extLst>
      <p:ext uri="{BB962C8B-B14F-4D97-AF65-F5344CB8AC3E}">
        <p14:creationId xmlns:p14="http://schemas.microsoft.com/office/powerpoint/2010/main" val="42857683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59</a:t>
            </a:fld>
            <a:endParaRPr lang="en-US"/>
          </a:p>
        </p:txBody>
      </p:sp>
      <p:sp>
        <p:nvSpPr>
          <p:cNvPr id="3" name="Pladsholder til indhold 2"/>
          <p:cNvSpPr>
            <a:spLocks noGrp="1"/>
          </p:cNvSpPr>
          <p:nvPr>
            <p:ph sz="quarter" idx="1"/>
          </p:nvPr>
        </p:nvSpPr>
        <p:spPr/>
        <p:txBody>
          <a:bodyPr/>
          <a:lstStyle/>
          <a:p>
            <a:r>
              <a:rPr lang="da-DK" altLang="da-DK" dirty="0"/>
              <a:t>Den ansatte har pligt til at deltage i samtalen med mindre der er lovligt forfald (sygdom)</a:t>
            </a:r>
          </a:p>
          <a:p>
            <a:r>
              <a:rPr lang="da-DK" altLang="da-DK" dirty="0"/>
              <a:t>Samtalen skal som udgangspunkt ligge i arbejdstiden og man skal have løn for den tid man er til samtale samt tillæg hvis man bliver kaldt ind på fridage etc.</a:t>
            </a:r>
          </a:p>
          <a:p>
            <a:endParaRPr lang="da-DK" dirty="0"/>
          </a:p>
        </p:txBody>
      </p:sp>
    </p:spTree>
    <p:extLst>
      <p:ext uri="{BB962C8B-B14F-4D97-AF65-F5344CB8AC3E}">
        <p14:creationId xmlns:p14="http://schemas.microsoft.com/office/powerpoint/2010/main" val="546290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da-DK" smtClean="0"/>
              <a:t>Retskilderne </a:t>
            </a:r>
          </a:p>
        </p:txBody>
      </p:sp>
      <p:sp>
        <p:nvSpPr>
          <p:cNvPr id="4" name="Pladsholder til diasnummer 3"/>
          <p:cNvSpPr>
            <a:spLocks noGrp="1"/>
          </p:cNvSpPr>
          <p:nvPr>
            <p:ph type="sldNum" sz="quarter" idx="12"/>
          </p:nvPr>
        </p:nvSpPr>
        <p:spPr/>
        <p:txBody>
          <a:bodyPr/>
          <a:lstStyle/>
          <a:p>
            <a:pPr>
              <a:defRPr/>
            </a:pPr>
            <a:fld id="{272C2232-651D-40D4-B34D-AF79A1093926}" type="slidenum">
              <a:rPr lang="da-DK" smtClean="0"/>
              <a:pPr>
                <a:defRPr/>
              </a:pPr>
              <a:t>6</a:t>
            </a:fld>
            <a:endParaRPr lang="da-DK"/>
          </a:p>
        </p:txBody>
      </p:sp>
      <p:sp>
        <p:nvSpPr>
          <p:cNvPr id="3" name="Pladsholder til indhold 2"/>
          <p:cNvSpPr>
            <a:spLocks noGrp="1"/>
          </p:cNvSpPr>
          <p:nvPr>
            <p:ph sz="quarter" idx="1"/>
          </p:nvPr>
        </p:nvSpPr>
        <p:spPr>
          <a:xfrm>
            <a:off x="914400" y="1533525"/>
            <a:ext cx="7313613" cy="4572000"/>
          </a:xfrm>
        </p:spPr>
        <p:txBody>
          <a:bodyPr>
            <a:normAutofit fontScale="70000" lnSpcReduction="20000"/>
          </a:bodyPr>
          <a:lstStyle/>
          <a:p>
            <a:pPr>
              <a:defRPr/>
            </a:pPr>
            <a:r>
              <a:rPr lang="da-DK" b="1" dirty="0" smtClean="0"/>
              <a:t>Sekundære retskilder </a:t>
            </a:r>
          </a:p>
          <a:p>
            <a:pPr>
              <a:defRPr/>
            </a:pPr>
            <a:r>
              <a:rPr lang="da-DK" b="1" dirty="0" smtClean="0"/>
              <a:t>Praksis </a:t>
            </a:r>
            <a:r>
              <a:rPr lang="da-DK" dirty="0" smtClean="0"/>
              <a:t>		</a:t>
            </a:r>
          </a:p>
          <a:p>
            <a:pPr lvl="1">
              <a:defRPr/>
            </a:pPr>
            <a:r>
              <a:rPr lang="da-DK" dirty="0" smtClean="0"/>
              <a:t>Domstols</a:t>
            </a:r>
            <a:endParaRPr lang="da-DK" dirty="0"/>
          </a:p>
          <a:p>
            <a:pPr lvl="1">
              <a:defRPr/>
            </a:pPr>
            <a:r>
              <a:rPr lang="da-DK" dirty="0" smtClean="0"/>
              <a:t>Ombudsmand</a:t>
            </a:r>
            <a:endParaRPr lang="da-DK" dirty="0"/>
          </a:p>
          <a:p>
            <a:pPr lvl="1">
              <a:defRPr/>
            </a:pPr>
            <a:r>
              <a:rPr lang="da-DK" dirty="0" smtClean="0"/>
              <a:t>Klagenævn</a:t>
            </a:r>
          </a:p>
          <a:p>
            <a:pPr lvl="1">
              <a:defRPr/>
            </a:pPr>
            <a:r>
              <a:rPr lang="da-DK" dirty="0" smtClean="0"/>
              <a:t>fastlægger </a:t>
            </a:r>
            <a:r>
              <a:rPr lang="da-DK" dirty="0"/>
              <a:t>hvorledes retstilstanden er på et givet principielt eller generelt område, har den virkning, at de der administrerer den sociale lovgivning, af især det øverste klageorgan får anvisning på hvorledes den konkrete retstilstand vil være på en givet situation.</a:t>
            </a:r>
            <a:endParaRPr lang="da-DK" dirty="0" smtClean="0"/>
          </a:p>
          <a:p>
            <a:pPr>
              <a:defRPr/>
            </a:pPr>
            <a:r>
              <a:rPr lang="da-DK" b="1" dirty="0" smtClean="0"/>
              <a:t>Sædvane </a:t>
            </a:r>
            <a:r>
              <a:rPr lang="da-DK" dirty="0" smtClean="0"/>
              <a:t>: </a:t>
            </a:r>
            <a:r>
              <a:rPr lang="da-DK" dirty="0" err="1"/>
              <a:t>Retssædvane</a:t>
            </a:r>
            <a:r>
              <a:rPr lang="da-DK" dirty="0"/>
              <a:t> er en handlemåde, der er blevet fulgt </a:t>
            </a:r>
            <a:r>
              <a:rPr lang="da-DK" b="1" dirty="0"/>
              <a:t>almindeligt, stadigt og længe</a:t>
            </a:r>
            <a:r>
              <a:rPr lang="da-DK" b="1" dirty="0" smtClean="0"/>
              <a:t>.</a:t>
            </a:r>
          </a:p>
          <a:p>
            <a:pPr>
              <a:defRPr/>
            </a:pPr>
            <a:r>
              <a:rPr lang="da-DK" b="1" dirty="0"/>
              <a:t>Lovens forarbejder: </a:t>
            </a:r>
            <a:r>
              <a:rPr lang="da-DK" dirty="0"/>
              <a:t>evt. drøftelser i Folketinget, betænkninger fra det pågældende folketingsudvalg samt andet materiale, der måtte være udarbejdet i forbindelse med på lovforslagets udarbejdelse, herunder en særlig udvalgsbetænkning, betegnes ofte som lovens forarbejder</a:t>
            </a:r>
          </a:p>
          <a:p>
            <a:pPr>
              <a:defRPr/>
            </a:pPr>
            <a:r>
              <a:rPr lang="da-DK" b="1" dirty="0" smtClean="0"/>
              <a:t>Forholdets natur: </a:t>
            </a:r>
            <a:r>
              <a:rPr lang="da-DK" dirty="0"/>
              <a:t>Forholdets natur er den retskilde, der går ud på, at dommere og andre lader sig motivere af friere overvejelser ud fra den juridiske </a:t>
            </a:r>
            <a:r>
              <a:rPr lang="da-DK" dirty="0" smtClean="0"/>
              <a:t>kulturtradition</a:t>
            </a:r>
          </a:p>
        </p:txBody>
      </p:sp>
    </p:spTree>
    <p:extLst>
      <p:ext uri="{BB962C8B-B14F-4D97-AF65-F5344CB8AC3E}">
        <p14:creationId xmlns:p14="http://schemas.microsoft.com/office/powerpoint/2010/main" val="38179608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60</a:t>
            </a:fld>
            <a:endParaRPr lang="en-US"/>
          </a:p>
        </p:txBody>
      </p:sp>
      <p:sp>
        <p:nvSpPr>
          <p:cNvPr id="3" name="Pladsholder til indhold 2"/>
          <p:cNvSpPr>
            <a:spLocks noGrp="1"/>
          </p:cNvSpPr>
          <p:nvPr>
            <p:ph sz="quarter" idx="1"/>
          </p:nvPr>
        </p:nvSpPr>
        <p:spPr/>
        <p:txBody>
          <a:bodyPr>
            <a:normAutofit fontScale="92500" lnSpcReduction="10000"/>
          </a:bodyPr>
          <a:lstStyle/>
          <a:p>
            <a:pPr>
              <a:defRPr/>
            </a:pPr>
            <a:r>
              <a:rPr lang="da-DK" dirty="0" smtClean="0"/>
              <a:t>Bisidder </a:t>
            </a:r>
          </a:p>
          <a:p>
            <a:pPr>
              <a:defRPr/>
            </a:pPr>
            <a:r>
              <a:rPr lang="da-DK" dirty="0"/>
              <a:t>Den ansatte skal have mulighed for at medbringe en bisidder til samtalen. Tillidsrepræsentanter deltager som oftest som bisidder til en tjenstlig samtale, men den ansatte kan vælge en anden person. Tillidsrepræsentanten skal under alle omstændigheder holdes bedst muligt orienteret, hvis der kan blive tale om advarsel eller afsked.</a:t>
            </a:r>
          </a:p>
          <a:p>
            <a:pPr>
              <a:defRPr/>
            </a:pPr>
            <a:r>
              <a:rPr lang="da-DK" dirty="0" smtClean="0"/>
              <a:t>Frit </a:t>
            </a:r>
            <a:r>
              <a:rPr lang="da-DK" dirty="0"/>
              <a:t>valg</a:t>
            </a:r>
          </a:p>
          <a:p>
            <a:pPr>
              <a:defRPr/>
            </a:pPr>
            <a:r>
              <a:rPr lang="da-DK" dirty="0"/>
              <a:t>Professionel (advokat, kredsansat, TR)</a:t>
            </a:r>
          </a:p>
          <a:p>
            <a:pPr>
              <a:defRPr/>
            </a:pPr>
            <a:r>
              <a:rPr lang="da-DK" dirty="0"/>
              <a:t>Repræsentant for organisation der ikke har forhandlingsretten</a:t>
            </a:r>
          </a:p>
          <a:p>
            <a:pPr>
              <a:defRPr/>
            </a:pPr>
            <a:r>
              <a:rPr lang="da-DK" dirty="0"/>
              <a:t>Kollega, </a:t>
            </a:r>
            <a:r>
              <a:rPr lang="da-DK" dirty="0" smtClean="0"/>
              <a:t>familie Ingen </a:t>
            </a:r>
            <a:r>
              <a:rPr lang="da-DK" dirty="0"/>
              <a:t>regler om antallet af bisiddere, men godt råd at der kun deltager en </a:t>
            </a:r>
            <a:r>
              <a:rPr lang="da-DK" dirty="0" smtClean="0"/>
              <a:t>bisidder</a:t>
            </a:r>
          </a:p>
          <a:p>
            <a:endParaRPr lang="da-DK" dirty="0"/>
          </a:p>
        </p:txBody>
      </p:sp>
    </p:spTree>
    <p:extLst>
      <p:ext uri="{BB962C8B-B14F-4D97-AF65-F5344CB8AC3E}">
        <p14:creationId xmlns:p14="http://schemas.microsoft.com/office/powerpoint/2010/main" val="40385055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61</a:t>
            </a:fld>
            <a:endParaRPr lang="en-US"/>
          </a:p>
        </p:txBody>
      </p:sp>
      <p:sp>
        <p:nvSpPr>
          <p:cNvPr id="3" name="Pladsholder til indhold 2"/>
          <p:cNvSpPr>
            <a:spLocks noGrp="1"/>
          </p:cNvSpPr>
          <p:nvPr>
            <p:ph sz="quarter" idx="1"/>
          </p:nvPr>
        </p:nvSpPr>
        <p:spPr/>
        <p:txBody>
          <a:bodyPr/>
          <a:lstStyle/>
          <a:p>
            <a:r>
              <a:rPr lang="da-DK" altLang="da-DK" dirty="0"/>
              <a:t>Der er ikke regler om, hvem der er referent. Da det er lederen, der afholder mødet, er det også </a:t>
            </a:r>
          </a:p>
          <a:p>
            <a:r>
              <a:rPr lang="da-DK" altLang="da-DK" dirty="0"/>
              <a:t>lederen, der sørger for, at der udarbejdes et referat. Såfremt den ansatte ikke er enig i referatet, </a:t>
            </a:r>
          </a:p>
          <a:p>
            <a:r>
              <a:rPr lang="da-DK" altLang="da-DK" dirty="0"/>
              <a:t>kan den ansatte efterfølgende komme med sin egen udtalelse, som vedlægges referatet. Hvis man </a:t>
            </a:r>
          </a:p>
          <a:p>
            <a:r>
              <a:rPr lang="da-DK" altLang="da-DK" dirty="0"/>
              <a:t>skal have vedlagt sine bemærkninger til et referat, skal det ske umiddelbart efter mødet.</a:t>
            </a:r>
            <a:endParaRPr lang="da-DK" dirty="0"/>
          </a:p>
        </p:txBody>
      </p:sp>
    </p:spTree>
    <p:extLst>
      <p:ext uri="{BB962C8B-B14F-4D97-AF65-F5344CB8AC3E}">
        <p14:creationId xmlns:p14="http://schemas.microsoft.com/office/powerpoint/2010/main" val="150811465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62</a:t>
            </a:fld>
            <a:endParaRPr lang="en-US"/>
          </a:p>
        </p:txBody>
      </p:sp>
      <p:sp>
        <p:nvSpPr>
          <p:cNvPr id="3" name="Pladsholder til indhold 2"/>
          <p:cNvSpPr>
            <a:spLocks noGrp="1"/>
          </p:cNvSpPr>
          <p:nvPr>
            <p:ph sz="quarter" idx="1"/>
          </p:nvPr>
        </p:nvSpPr>
        <p:spPr/>
        <p:txBody>
          <a:bodyPr/>
          <a:lstStyle/>
          <a:p>
            <a:pPr>
              <a:defRPr/>
            </a:pPr>
            <a:r>
              <a:rPr lang="da-DK" dirty="0" smtClean="0"/>
              <a:t>Aktindsigt </a:t>
            </a:r>
          </a:p>
          <a:p>
            <a:pPr>
              <a:defRPr/>
            </a:pPr>
            <a:r>
              <a:rPr lang="da-DK" dirty="0" smtClean="0"/>
              <a:t>Følger </a:t>
            </a:r>
            <a:r>
              <a:rPr lang="da-DK" dirty="0"/>
              <a:t>af forvaltningslovens § 9</a:t>
            </a:r>
          </a:p>
          <a:p>
            <a:pPr>
              <a:defRPr/>
            </a:pPr>
            <a:r>
              <a:rPr lang="da-DK" dirty="0"/>
              <a:t>Ret til at få alle dokumenter, der vedrører parten og er grundlag for en afgørelse</a:t>
            </a:r>
          </a:p>
          <a:p>
            <a:pPr marL="0" indent="0">
              <a:buNone/>
              <a:defRPr/>
            </a:pPr>
            <a:r>
              <a:rPr lang="da-DK" dirty="0"/>
              <a:t>Arbejdsgiveren må ikke lade klagere optræde anonymt hvis han kender afsenderen</a:t>
            </a:r>
          </a:p>
          <a:p>
            <a:pPr marL="0" indent="0">
              <a:buNone/>
              <a:defRPr/>
            </a:pPr>
            <a:r>
              <a:rPr lang="da-DK" dirty="0"/>
              <a:t>Undtaget fra aktindsigt:</a:t>
            </a:r>
          </a:p>
          <a:p>
            <a:pPr marL="0" indent="0">
              <a:buNone/>
              <a:defRPr/>
            </a:pPr>
            <a:r>
              <a:rPr lang="da-DK" dirty="0"/>
              <a:t>Interne arbejdsdokumenter</a:t>
            </a:r>
          </a:p>
          <a:p>
            <a:endParaRPr lang="da-DK" dirty="0"/>
          </a:p>
        </p:txBody>
      </p:sp>
    </p:spTree>
    <p:extLst>
      <p:ext uri="{BB962C8B-B14F-4D97-AF65-F5344CB8AC3E}">
        <p14:creationId xmlns:p14="http://schemas.microsoft.com/office/powerpoint/2010/main" val="29154768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63</a:t>
            </a:fld>
            <a:endParaRPr lang="en-US"/>
          </a:p>
        </p:txBody>
      </p:sp>
      <p:sp>
        <p:nvSpPr>
          <p:cNvPr id="3" name="Pladsholder til indhold 2"/>
          <p:cNvSpPr>
            <a:spLocks noGrp="1"/>
          </p:cNvSpPr>
          <p:nvPr>
            <p:ph sz="quarter" idx="1"/>
          </p:nvPr>
        </p:nvSpPr>
        <p:spPr/>
        <p:txBody>
          <a:bodyPr/>
          <a:lstStyle/>
          <a:p>
            <a:pPr>
              <a:defRPr/>
            </a:pPr>
            <a:r>
              <a:rPr lang="da-DK" dirty="0"/>
              <a:t>Bisidder rollen </a:t>
            </a:r>
          </a:p>
          <a:p>
            <a:pPr marL="0" indent="0">
              <a:buNone/>
              <a:defRPr/>
            </a:pPr>
            <a:endParaRPr lang="da-DK" dirty="0" smtClean="0"/>
          </a:p>
          <a:p>
            <a:pPr>
              <a:defRPr/>
            </a:pPr>
            <a:r>
              <a:rPr lang="da-DK" dirty="0" smtClean="0"/>
              <a:t>Opgaven </a:t>
            </a:r>
            <a:r>
              <a:rPr lang="da-DK" dirty="0"/>
              <a:t>er at give medlemmet tryghed i en stresset situation</a:t>
            </a:r>
          </a:p>
          <a:p>
            <a:pPr>
              <a:defRPr/>
            </a:pPr>
            <a:r>
              <a:rPr lang="da-DK" dirty="0"/>
              <a:t>Sikre medlemmets rettigheder</a:t>
            </a:r>
          </a:p>
          <a:p>
            <a:pPr marL="0" indent="0">
              <a:buNone/>
              <a:defRPr/>
            </a:pPr>
            <a:endParaRPr lang="da-DK" dirty="0"/>
          </a:p>
          <a:p>
            <a:pPr marL="0" indent="0">
              <a:buNone/>
              <a:defRPr/>
            </a:pPr>
            <a:r>
              <a:rPr lang="da-DK" dirty="0"/>
              <a:t>Medlemmet skal have tillid til dig</a:t>
            </a:r>
          </a:p>
          <a:p>
            <a:pPr>
              <a:buFontTx/>
              <a:buChar char="-"/>
              <a:defRPr/>
            </a:pPr>
            <a:r>
              <a:rPr lang="da-DK" dirty="0"/>
              <a:t>Ikke være bonkammerat med arbejdsgiveren under samtalen</a:t>
            </a:r>
          </a:p>
          <a:p>
            <a:pPr>
              <a:buFontTx/>
              <a:buChar char="-"/>
              <a:defRPr/>
            </a:pPr>
            <a:r>
              <a:rPr lang="da-DK" dirty="0"/>
              <a:t>Kom/gå samtidig med medlemmet</a:t>
            </a:r>
          </a:p>
          <a:p>
            <a:endParaRPr lang="da-DK" dirty="0"/>
          </a:p>
        </p:txBody>
      </p:sp>
    </p:spTree>
    <p:extLst>
      <p:ext uri="{BB962C8B-B14F-4D97-AF65-F5344CB8AC3E}">
        <p14:creationId xmlns:p14="http://schemas.microsoft.com/office/powerpoint/2010/main" val="398757822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64</a:t>
            </a:fld>
            <a:endParaRPr lang="en-US"/>
          </a:p>
        </p:txBody>
      </p:sp>
      <p:sp>
        <p:nvSpPr>
          <p:cNvPr id="3" name="Pladsholder til indhold 2"/>
          <p:cNvSpPr>
            <a:spLocks noGrp="1"/>
          </p:cNvSpPr>
          <p:nvPr>
            <p:ph sz="quarter" idx="1"/>
          </p:nvPr>
        </p:nvSpPr>
        <p:spPr/>
        <p:txBody>
          <a:bodyPr/>
          <a:lstStyle/>
          <a:p>
            <a:pPr>
              <a:defRPr/>
            </a:pPr>
            <a:r>
              <a:rPr lang="da-DK" dirty="0" smtClean="0"/>
              <a:t>Bisidder rollen </a:t>
            </a:r>
          </a:p>
          <a:p>
            <a:pPr>
              <a:defRPr/>
            </a:pPr>
            <a:r>
              <a:rPr lang="da-DK" dirty="0" smtClean="0"/>
              <a:t>Hav </a:t>
            </a:r>
            <a:r>
              <a:rPr lang="da-DK" dirty="0"/>
              <a:t>altid samtale med medlem inden mødet.</a:t>
            </a:r>
          </a:p>
          <a:p>
            <a:pPr>
              <a:defRPr/>
            </a:pPr>
            <a:r>
              <a:rPr lang="da-DK" dirty="0"/>
              <a:t>Afstem forventninger</a:t>
            </a:r>
          </a:p>
          <a:p>
            <a:pPr>
              <a:defRPr/>
            </a:pPr>
            <a:r>
              <a:rPr lang="da-DK" dirty="0"/>
              <a:t>Indhent oplysninger</a:t>
            </a:r>
          </a:p>
          <a:p>
            <a:pPr>
              <a:defRPr/>
            </a:pPr>
            <a:r>
              <a:rPr lang="da-DK" dirty="0"/>
              <a:t>Aftal rollefordeling – forklar din rolle</a:t>
            </a:r>
          </a:p>
          <a:p>
            <a:pPr>
              <a:defRPr/>
            </a:pPr>
            <a:r>
              <a:rPr lang="da-DK" dirty="0"/>
              <a:t>Hvem fører ordet</a:t>
            </a:r>
          </a:p>
          <a:p>
            <a:endParaRPr lang="da-DK" dirty="0"/>
          </a:p>
        </p:txBody>
      </p:sp>
    </p:spTree>
    <p:extLst>
      <p:ext uri="{BB962C8B-B14F-4D97-AF65-F5344CB8AC3E}">
        <p14:creationId xmlns:p14="http://schemas.microsoft.com/office/powerpoint/2010/main" val="2664420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65</a:t>
            </a:fld>
            <a:endParaRPr lang="en-US"/>
          </a:p>
        </p:txBody>
      </p:sp>
      <p:sp>
        <p:nvSpPr>
          <p:cNvPr id="3" name="Pladsholder til indhold 2"/>
          <p:cNvSpPr>
            <a:spLocks noGrp="1"/>
          </p:cNvSpPr>
          <p:nvPr>
            <p:ph sz="quarter" idx="1"/>
          </p:nvPr>
        </p:nvSpPr>
        <p:spPr/>
        <p:txBody>
          <a:bodyPr/>
          <a:lstStyle/>
          <a:p>
            <a:r>
              <a:rPr lang="da-DK" altLang="da-DK" dirty="0"/>
              <a:t>Tag selv noter</a:t>
            </a:r>
          </a:p>
          <a:p>
            <a:r>
              <a:rPr lang="da-DK" altLang="da-DK" dirty="0"/>
              <a:t>Vær sikker på at referatet er retvisende og at væsentlige er med</a:t>
            </a:r>
          </a:p>
          <a:p>
            <a:r>
              <a:rPr lang="da-DK" altLang="da-DK" dirty="0"/>
              <a:t>Der er ikke pligt for den ansatte til at underskrive referatet men ingen grund til at modsætte sig, hvis referatet er ok</a:t>
            </a:r>
          </a:p>
          <a:p>
            <a:endParaRPr lang="da-DK" dirty="0"/>
          </a:p>
        </p:txBody>
      </p:sp>
    </p:spTree>
    <p:extLst>
      <p:ext uri="{BB962C8B-B14F-4D97-AF65-F5344CB8AC3E}">
        <p14:creationId xmlns:p14="http://schemas.microsoft.com/office/powerpoint/2010/main" val="162087474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Tjenstlig samtale </a:t>
            </a:r>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66</a:t>
            </a:fld>
            <a:endParaRPr lang="en-US"/>
          </a:p>
        </p:txBody>
      </p:sp>
      <p:sp>
        <p:nvSpPr>
          <p:cNvPr id="3" name="Pladsholder til indhold 2"/>
          <p:cNvSpPr>
            <a:spLocks noGrp="1"/>
          </p:cNvSpPr>
          <p:nvPr>
            <p:ph sz="quarter" idx="1"/>
          </p:nvPr>
        </p:nvSpPr>
        <p:spPr/>
        <p:txBody>
          <a:bodyPr/>
          <a:lstStyle/>
          <a:p>
            <a:pPr>
              <a:defRPr/>
            </a:pPr>
            <a:r>
              <a:rPr lang="da-DK" dirty="0"/>
              <a:t>Sørg for god stemning </a:t>
            </a:r>
          </a:p>
          <a:p>
            <a:pPr>
              <a:defRPr/>
            </a:pPr>
            <a:r>
              <a:rPr lang="da-DK" dirty="0"/>
              <a:t>Vær saglig og ikke konfronterende</a:t>
            </a:r>
          </a:p>
          <a:p>
            <a:pPr>
              <a:defRPr/>
            </a:pPr>
            <a:r>
              <a:rPr lang="da-DK" dirty="0"/>
              <a:t>Gør ikke medlemmets holdninger til dine men undsig ikke medlemmet</a:t>
            </a:r>
          </a:p>
          <a:p>
            <a:pPr>
              <a:defRPr/>
            </a:pPr>
            <a:r>
              <a:rPr lang="da-DK" dirty="0"/>
              <a:t>Hold samtalen indenfor dagsordenen</a:t>
            </a:r>
          </a:p>
          <a:p>
            <a:pPr>
              <a:defRPr/>
            </a:pPr>
            <a:r>
              <a:rPr lang="da-DK" dirty="0"/>
              <a:t>Bed om dokumentation for påstande </a:t>
            </a:r>
          </a:p>
          <a:p>
            <a:pPr>
              <a:defRPr/>
            </a:pPr>
            <a:r>
              <a:rPr lang="da-DK" dirty="0"/>
              <a:t>Bed evt. om en pause undervejs</a:t>
            </a:r>
          </a:p>
          <a:p>
            <a:pPr>
              <a:defRPr/>
            </a:pPr>
            <a:r>
              <a:rPr lang="da-DK" dirty="0"/>
              <a:t>Sikre at medlemmet også får en skriftlig høring hvis sanktion</a:t>
            </a:r>
          </a:p>
          <a:p>
            <a:endParaRPr lang="da-DK" dirty="0"/>
          </a:p>
        </p:txBody>
      </p:sp>
    </p:spTree>
    <p:extLst>
      <p:ext uri="{BB962C8B-B14F-4D97-AF65-F5344CB8AC3E}">
        <p14:creationId xmlns:p14="http://schemas.microsoft.com/office/powerpoint/2010/main" val="18633428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r>
              <a:rPr lang="da-DK" dirty="0" smtClean="0"/>
              <a:t>17. November 2014 </a:t>
            </a:r>
            <a:endParaRPr lang="da-DK" dirty="0"/>
          </a:p>
        </p:txBody>
      </p:sp>
      <p:sp>
        <p:nvSpPr>
          <p:cNvPr id="4" name="Pladsholder til dato 3"/>
          <p:cNvSpPr>
            <a:spLocks noGrp="1"/>
          </p:cNvSpPr>
          <p:nvPr>
            <p:ph type="dt" sz="half" idx="10"/>
          </p:nvPr>
        </p:nvSpPr>
        <p:spPr/>
        <p:txBody>
          <a:bodyPr/>
          <a:lstStyle/>
          <a:p>
            <a:fld id="{216C5678-EE20-4FA5-88E2-6E0BD67A2E26}" type="datetime1">
              <a:rPr lang="en-US" smtClean="0"/>
              <a:t>12/30/2015</a:t>
            </a:fld>
            <a:endParaRPr lang="en-US" dirty="0"/>
          </a:p>
        </p:txBody>
      </p:sp>
      <p:sp>
        <p:nvSpPr>
          <p:cNvPr id="6" name="Pladsholder til sidefod 5"/>
          <p:cNvSpPr>
            <a:spLocks noGrp="1"/>
          </p:cNvSpPr>
          <p:nvPr>
            <p:ph type="ftr" sz="quarter" idx="11"/>
          </p:nvPr>
        </p:nvSpPr>
        <p:spPr/>
        <p:txBody>
          <a:bodyPr/>
          <a:lstStyle/>
          <a:p>
            <a:r>
              <a:rPr lang="en-US" dirty="0" smtClean="0"/>
              <a:t>Footer</a:t>
            </a:r>
          </a:p>
          <a:p>
            <a:r>
              <a:rPr lang="en-US" dirty="0" smtClean="0"/>
              <a:t> Text</a:t>
            </a:r>
            <a:endParaRPr lang="en-US" dirty="0"/>
          </a:p>
        </p:txBody>
      </p:sp>
      <p:sp>
        <p:nvSpPr>
          <p:cNvPr id="5" name="Pladsholder til diasnummer 4"/>
          <p:cNvSpPr>
            <a:spLocks noGrp="1"/>
          </p:cNvSpPr>
          <p:nvPr>
            <p:ph type="sldNum" sz="quarter" idx="12"/>
          </p:nvPr>
        </p:nvSpPr>
        <p:spPr/>
        <p:txBody>
          <a:bodyPr/>
          <a:lstStyle/>
          <a:p>
            <a:fld id="{BA9B540C-44DA-4F69-89C9-7C84606640D3}" type="slidenum">
              <a:rPr lang="en-US" smtClean="0"/>
              <a:pPr/>
              <a:t>67</a:t>
            </a:fld>
            <a:endParaRPr lang="en-US" dirty="0"/>
          </a:p>
        </p:txBody>
      </p:sp>
      <p:sp>
        <p:nvSpPr>
          <p:cNvPr id="2" name="Titel 1"/>
          <p:cNvSpPr>
            <a:spLocks noGrp="1"/>
          </p:cNvSpPr>
          <p:nvPr>
            <p:ph type="ctrTitle"/>
          </p:nvPr>
        </p:nvSpPr>
        <p:spPr/>
        <p:txBody>
          <a:bodyPr/>
          <a:lstStyle/>
          <a:p>
            <a:r>
              <a:rPr lang="da-DK" dirty="0" smtClean="0"/>
              <a:t>TR – undervisning</a:t>
            </a:r>
            <a:br>
              <a:rPr lang="da-DK" dirty="0" smtClean="0"/>
            </a:br>
            <a:r>
              <a:rPr lang="da-DK" dirty="0" smtClean="0"/>
              <a:t>Sygesamtaler  </a:t>
            </a:r>
            <a:endParaRPr lang="da-DK" dirty="0"/>
          </a:p>
        </p:txBody>
      </p:sp>
    </p:spTree>
    <p:extLst>
      <p:ext uri="{BB962C8B-B14F-4D97-AF65-F5344CB8AC3E}">
        <p14:creationId xmlns:p14="http://schemas.microsoft.com/office/powerpoint/2010/main" val="17472871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Sygesamtaler </a:t>
            </a:r>
            <a:endParaRPr lang="da-DK" dirty="0"/>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68</a:t>
            </a:fld>
            <a:endParaRPr lang="en-US"/>
          </a:p>
        </p:txBody>
      </p:sp>
      <p:sp>
        <p:nvSpPr>
          <p:cNvPr id="3" name="Pladsholder til indhold 2"/>
          <p:cNvSpPr>
            <a:spLocks noGrp="1"/>
          </p:cNvSpPr>
          <p:nvPr>
            <p:ph sz="quarter" idx="1"/>
          </p:nvPr>
        </p:nvSpPr>
        <p:spPr/>
        <p:txBody>
          <a:bodyPr>
            <a:normAutofit/>
          </a:bodyPr>
          <a:lstStyle/>
          <a:p>
            <a:r>
              <a:rPr lang="da-DK" dirty="0"/>
              <a:t>Siden januar 2010 har der </a:t>
            </a:r>
            <a:r>
              <a:rPr lang="da-DK" dirty="0" smtClean="0"/>
              <a:t>været nye </a:t>
            </a:r>
            <a:r>
              <a:rPr lang="da-DK" dirty="0"/>
              <a:t>regler for hvorledes man </a:t>
            </a:r>
            <a:r>
              <a:rPr lang="da-DK" dirty="0" smtClean="0"/>
              <a:t>som arbejdsgiver </a:t>
            </a:r>
            <a:r>
              <a:rPr lang="da-DK" dirty="0"/>
              <a:t>skal håndtere at </a:t>
            </a:r>
            <a:r>
              <a:rPr lang="da-DK" dirty="0" smtClean="0"/>
              <a:t>en medarbejder </a:t>
            </a:r>
            <a:r>
              <a:rPr lang="da-DK" dirty="0"/>
              <a:t>er syg.</a:t>
            </a:r>
          </a:p>
          <a:p>
            <a:r>
              <a:rPr lang="da-DK" dirty="0" smtClean="0"/>
              <a:t>HR: De </a:t>
            </a:r>
            <a:r>
              <a:rPr lang="da-DK" dirty="0"/>
              <a:t>nye krav betyder i </a:t>
            </a:r>
            <a:r>
              <a:rPr lang="da-DK" dirty="0" smtClean="0"/>
              <a:t>første omgang </a:t>
            </a:r>
            <a:r>
              <a:rPr lang="da-DK" dirty="0"/>
              <a:t>at du som </a:t>
            </a:r>
            <a:r>
              <a:rPr lang="da-DK" dirty="0" err="1" smtClean="0"/>
              <a:t>arbejdegiver</a:t>
            </a:r>
            <a:r>
              <a:rPr lang="da-DK" dirty="0" smtClean="0"/>
              <a:t> skal </a:t>
            </a:r>
            <a:r>
              <a:rPr lang="da-DK" dirty="0"/>
              <a:t>indkalde medarbejderen til </a:t>
            </a:r>
            <a:r>
              <a:rPr lang="da-DK" dirty="0" smtClean="0"/>
              <a:t>en samtale </a:t>
            </a:r>
            <a:r>
              <a:rPr lang="da-DK" dirty="0"/>
              <a:t>efter </a:t>
            </a:r>
            <a:r>
              <a:rPr lang="da-DK" dirty="0" smtClean="0"/>
              <a:t>første sygedag.</a:t>
            </a:r>
          </a:p>
          <a:p>
            <a:r>
              <a:rPr lang="da-DK" dirty="0"/>
              <a:t>Eneste undtagelse er </a:t>
            </a:r>
            <a:r>
              <a:rPr lang="da-DK" dirty="0" smtClean="0"/>
              <a:t>hvis medarbejderen </a:t>
            </a:r>
            <a:r>
              <a:rPr lang="da-DK" dirty="0"/>
              <a:t>er i opsagt </a:t>
            </a:r>
            <a:r>
              <a:rPr lang="da-DK" dirty="0" smtClean="0"/>
              <a:t>stilling, og </a:t>
            </a:r>
            <a:r>
              <a:rPr lang="da-DK" dirty="0"/>
              <a:t>fratræder inden 8 uger </a:t>
            </a:r>
            <a:r>
              <a:rPr lang="da-DK" dirty="0" smtClean="0"/>
              <a:t>efter den </a:t>
            </a:r>
            <a:r>
              <a:rPr lang="da-DK" dirty="0"/>
              <a:t>1. sygedag. I dette tilfælde </a:t>
            </a:r>
            <a:r>
              <a:rPr lang="da-DK" dirty="0" smtClean="0"/>
              <a:t>er der </a:t>
            </a:r>
            <a:r>
              <a:rPr lang="da-DK" dirty="0"/>
              <a:t>ikke krav om afholdelse </a:t>
            </a:r>
            <a:r>
              <a:rPr lang="da-DK" dirty="0" smtClean="0"/>
              <a:t>af sygesamtale</a:t>
            </a:r>
            <a:r>
              <a:rPr lang="da-DK" dirty="0"/>
              <a:t>.</a:t>
            </a:r>
          </a:p>
        </p:txBody>
      </p:sp>
    </p:spTree>
    <p:extLst>
      <p:ext uri="{BB962C8B-B14F-4D97-AF65-F5344CB8AC3E}">
        <p14:creationId xmlns:p14="http://schemas.microsoft.com/office/powerpoint/2010/main" val="16700926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Sygesamtaler </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69</a:t>
            </a:fld>
            <a:endParaRPr lang="en-US"/>
          </a:p>
        </p:txBody>
      </p:sp>
      <p:sp>
        <p:nvSpPr>
          <p:cNvPr id="6" name="Pladsholder til indhold 5"/>
          <p:cNvSpPr>
            <a:spLocks noGrp="1"/>
          </p:cNvSpPr>
          <p:nvPr>
            <p:ph sz="quarter" idx="1"/>
          </p:nvPr>
        </p:nvSpPr>
        <p:spPr/>
        <p:txBody>
          <a:bodyPr/>
          <a:lstStyle/>
          <a:p>
            <a:r>
              <a:rPr lang="da-DK" dirty="0" smtClean="0"/>
              <a:t>Formålet med samtalen er at afdække hvornår medarbejderen kan vende tilbage til arbejdet. </a:t>
            </a:r>
          </a:p>
          <a:p>
            <a:r>
              <a:rPr lang="da-DK" dirty="0"/>
              <a:t>Medarbejderen har dog ikke </a:t>
            </a:r>
            <a:r>
              <a:rPr lang="da-DK" dirty="0" smtClean="0"/>
              <a:t>pligt til </a:t>
            </a:r>
            <a:r>
              <a:rPr lang="da-DK" dirty="0"/>
              <a:t>at deltage f.eks. </a:t>
            </a:r>
            <a:r>
              <a:rPr lang="da-DK" dirty="0" smtClean="0"/>
              <a:t>Hvis sygdommens </a:t>
            </a:r>
            <a:r>
              <a:rPr lang="da-DK" dirty="0"/>
              <a:t>art </a:t>
            </a:r>
            <a:r>
              <a:rPr lang="da-DK" dirty="0" smtClean="0"/>
              <a:t>forhindrer vedkommende </a:t>
            </a:r>
            <a:r>
              <a:rPr lang="da-DK" dirty="0"/>
              <a:t>i at møde </a:t>
            </a:r>
            <a:r>
              <a:rPr lang="da-DK" dirty="0" smtClean="0"/>
              <a:t>op. Samtalen kan </a:t>
            </a:r>
            <a:r>
              <a:rPr lang="da-DK" dirty="0"/>
              <a:t>klares via telefon</a:t>
            </a:r>
            <a:r>
              <a:rPr lang="da-DK" dirty="0" smtClean="0"/>
              <a:t>.</a:t>
            </a:r>
          </a:p>
          <a:p>
            <a:r>
              <a:rPr lang="da-DK" dirty="0" smtClean="0"/>
              <a:t>HUSK – Arbejdsgiver må ikke spørge om hvad medarbejderen fejler, eller hvilke symptomer vedkommende har. Til gengæld må AG gerne spørge hvilke funktionsnedsættelser sygdommen medfører. </a:t>
            </a:r>
            <a:endParaRPr lang="da-DK" dirty="0"/>
          </a:p>
          <a:p>
            <a:endParaRPr lang="da-DK" dirty="0"/>
          </a:p>
        </p:txBody>
      </p:sp>
    </p:spTree>
    <p:extLst>
      <p:ext uri="{BB962C8B-B14F-4D97-AF65-F5344CB8AC3E}">
        <p14:creationId xmlns:p14="http://schemas.microsoft.com/office/powerpoint/2010/main" val="2001104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0"/>
            <a:ext cx="7772400" cy="1268760"/>
          </a:xfrm>
        </p:spPr>
        <p:txBody>
          <a:bodyPr>
            <a:normAutofit fontScale="90000"/>
          </a:bodyPr>
          <a:lstStyle/>
          <a:p>
            <a:r>
              <a:rPr lang="da-DK" dirty="0" smtClean="0"/>
              <a:t>Arbejdsretlige regler – individuelt og kollektivt</a:t>
            </a:r>
            <a:endParaRPr lang="da-DK" dirty="0"/>
          </a:p>
        </p:txBody>
      </p:sp>
      <p:sp>
        <p:nvSpPr>
          <p:cNvPr id="7" name="Pladsholder til diasnummer 6"/>
          <p:cNvSpPr>
            <a:spLocks noGrp="1"/>
          </p:cNvSpPr>
          <p:nvPr>
            <p:ph type="sldNum" sz="quarter" idx="12"/>
          </p:nvPr>
        </p:nvSpPr>
        <p:spPr/>
        <p:txBody>
          <a:bodyPr/>
          <a:lstStyle/>
          <a:p>
            <a:fld id="{18B794D1-AB3E-43A6-9F8A-0A752A0629E2}" type="slidenum">
              <a:rPr lang="da-DK" smtClean="0"/>
              <a:pPr/>
              <a:t>7</a:t>
            </a:fld>
            <a:endParaRPr lang="da-DK"/>
          </a:p>
        </p:txBody>
      </p:sp>
      <p:graphicFrame>
        <p:nvGraphicFramePr>
          <p:cNvPr id="4" name="Pladsholder til indhold 3"/>
          <p:cNvGraphicFramePr>
            <a:graphicFrameLocks noGrp="1"/>
          </p:cNvGraphicFramePr>
          <p:nvPr>
            <p:ph sz="quarter" idx="1"/>
          </p:nvPr>
        </p:nvGraphicFramePr>
        <p:xfrm>
          <a:off x="899592" y="1268760"/>
          <a:ext cx="7787208"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Venstrepil 4"/>
          <p:cNvSpPr/>
          <p:nvPr/>
        </p:nvSpPr>
        <p:spPr>
          <a:xfrm>
            <a:off x="5652120" y="3068960"/>
            <a:ext cx="97840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Højrepil 5"/>
          <p:cNvSpPr/>
          <p:nvPr/>
        </p:nvSpPr>
        <p:spPr>
          <a:xfrm>
            <a:off x="5724128" y="3645024"/>
            <a:ext cx="978408"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879712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Sygesamtaler </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70</a:t>
            </a:fld>
            <a:endParaRPr lang="en-US"/>
          </a:p>
        </p:txBody>
      </p:sp>
      <p:sp>
        <p:nvSpPr>
          <p:cNvPr id="6" name="Pladsholder til indhold 5"/>
          <p:cNvSpPr>
            <a:spLocks noGrp="1"/>
          </p:cNvSpPr>
          <p:nvPr>
            <p:ph sz="quarter" idx="1"/>
          </p:nvPr>
        </p:nvSpPr>
        <p:spPr/>
        <p:txBody>
          <a:bodyPr>
            <a:normAutofit/>
          </a:bodyPr>
          <a:lstStyle/>
          <a:p>
            <a:r>
              <a:rPr lang="da-DK" dirty="0"/>
              <a:t>Sygdom er lovligt forfald, jf. FUL § 5, stk. 1</a:t>
            </a:r>
          </a:p>
          <a:p>
            <a:pPr lvl="1"/>
            <a:r>
              <a:rPr lang="da-DK" dirty="0" smtClean="0"/>
              <a:t>Dog mødepligt</a:t>
            </a:r>
            <a:r>
              <a:rPr lang="da-DK" dirty="0"/>
              <a:t>, hvis sygdommen ikke </a:t>
            </a:r>
            <a:r>
              <a:rPr lang="da-DK" dirty="0" smtClean="0"/>
              <a:t>hindrer arbejdets udførelse </a:t>
            </a:r>
            <a:r>
              <a:rPr lang="da-DK" dirty="0"/>
              <a:t>og ikke giver anledning </a:t>
            </a:r>
            <a:r>
              <a:rPr lang="da-DK" dirty="0" smtClean="0"/>
              <a:t>til navneværdige </a:t>
            </a:r>
            <a:r>
              <a:rPr lang="da-DK" dirty="0"/>
              <a:t>ulemper ved transporten til og </a:t>
            </a:r>
            <a:r>
              <a:rPr lang="da-DK" dirty="0" smtClean="0"/>
              <a:t>fra arbejde</a:t>
            </a:r>
            <a:endParaRPr lang="da-DK" dirty="0"/>
          </a:p>
          <a:p>
            <a:r>
              <a:rPr lang="da-DK" dirty="0" smtClean="0"/>
              <a:t>Sygdom medfører</a:t>
            </a:r>
            <a:r>
              <a:rPr lang="da-DK" dirty="0"/>
              <a:t>, at arbejdsgiveren </a:t>
            </a:r>
            <a:r>
              <a:rPr lang="da-DK" dirty="0" smtClean="0"/>
              <a:t>må betale sædvanlig løn </a:t>
            </a:r>
            <a:r>
              <a:rPr lang="da-DK" dirty="0"/>
              <a:t>under sygdom</a:t>
            </a:r>
          </a:p>
          <a:p>
            <a:r>
              <a:rPr lang="da-DK" dirty="0" smtClean="0"/>
              <a:t>Medarbejderen </a:t>
            </a:r>
            <a:r>
              <a:rPr lang="da-DK" dirty="0"/>
              <a:t>skal melde sig syg </a:t>
            </a:r>
            <a:r>
              <a:rPr lang="da-DK" i="1" dirty="0"/>
              <a:t>straks </a:t>
            </a:r>
            <a:r>
              <a:rPr lang="da-DK" dirty="0" smtClean="0"/>
              <a:t>ved udeblivelse</a:t>
            </a:r>
            <a:endParaRPr lang="da-DK" dirty="0"/>
          </a:p>
          <a:p>
            <a:r>
              <a:rPr lang="da-DK" dirty="0" smtClean="0"/>
              <a:t>Kan </a:t>
            </a:r>
            <a:r>
              <a:rPr lang="da-DK" dirty="0"/>
              <a:t>en medarbejder under sygdom </a:t>
            </a:r>
            <a:r>
              <a:rPr lang="da-DK" dirty="0" smtClean="0"/>
              <a:t>opsiges?</a:t>
            </a:r>
          </a:p>
          <a:p>
            <a:pPr lvl="1"/>
            <a:r>
              <a:rPr lang="da-DK" dirty="0" smtClean="0"/>
              <a:t>Hvad </a:t>
            </a:r>
            <a:r>
              <a:rPr lang="da-DK" dirty="0"/>
              <a:t>hvis medarbejderen bliver </a:t>
            </a:r>
            <a:r>
              <a:rPr lang="da-DK" dirty="0" smtClean="0"/>
              <a:t>langtidssygemeldt (invalideret)?</a:t>
            </a:r>
          </a:p>
          <a:p>
            <a:pPr lvl="1"/>
            <a:r>
              <a:rPr lang="da-DK" dirty="0" smtClean="0"/>
              <a:t> </a:t>
            </a:r>
            <a:r>
              <a:rPr lang="da-DK" dirty="0"/>
              <a:t>Hvad hvis medarbejderen ses oppe- og </a:t>
            </a:r>
            <a:r>
              <a:rPr lang="da-DK" dirty="0" err="1"/>
              <a:t>udegaende</a:t>
            </a:r>
            <a:r>
              <a:rPr lang="da-DK" dirty="0"/>
              <a:t>?</a:t>
            </a:r>
          </a:p>
        </p:txBody>
      </p:sp>
    </p:spTree>
    <p:extLst>
      <p:ext uri="{BB962C8B-B14F-4D97-AF65-F5344CB8AC3E}">
        <p14:creationId xmlns:p14="http://schemas.microsoft.com/office/powerpoint/2010/main" val="177970122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Sygesamtaler </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71</a:t>
            </a:fld>
            <a:endParaRPr lang="en-US"/>
          </a:p>
        </p:txBody>
      </p:sp>
      <p:sp>
        <p:nvSpPr>
          <p:cNvPr id="6" name="Pladsholder til indhold 5"/>
          <p:cNvSpPr>
            <a:spLocks noGrp="1"/>
          </p:cNvSpPr>
          <p:nvPr>
            <p:ph sz="quarter" idx="1"/>
          </p:nvPr>
        </p:nvSpPr>
        <p:spPr/>
        <p:txBody>
          <a:bodyPr>
            <a:normAutofit/>
          </a:bodyPr>
          <a:lstStyle/>
          <a:p>
            <a:r>
              <a:rPr lang="da-DK" dirty="0" smtClean="0"/>
              <a:t>Mulighedserklæring</a:t>
            </a:r>
            <a:r>
              <a:rPr lang="da-DK" dirty="0"/>
              <a:t>, jf. sygedagpengelovens § </a:t>
            </a:r>
            <a:r>
              <a:rPr lang="da-DK" dirty="0" smtClean="0"/>
              <a:t>36a</a:t>
            </a:r>
          </a:p>
          <a:p>
            <a:pPr lvl="2"/>
            <a:r>
              <a:rPr lang="da-DK" dirty="0" smtClean="0"/>
              <a:t>Når </a:t>
            </a:r>
            <a:r>
              <a:rPr lang="da-DK" dirty="0"/>
              <a:t>der er tvivl om, hvilke </a:t>
            </a:r>
            <a:r>
              <a:rPr lang="da-DK" dirty="0" smtClean="0"/>
              <a:t>arbejdsfunktioner medarbejderen </a:t>
            </a:r>
            <a:r>
              <a:rPr lang="da-DK" dirty="0"/>
              <a:t>kan </a:t>
            </a:r>
            <a:r>
              <a:rPr lang="da-DK" dirty="0" smtClean="0"/>
              <a:t>udføre</a:t>
            </a:r>
            <a:endParaRPr lang="da-DK" dirty="0"/>
          </a:p>
          <a:p>
            <a:pPr lvl="2"/>
            <a:r>
              <a:rPr lang="da-DK" dirty="0" smtClean="0"/>
              <a:t>Både </a:t>
            </a:r>
            <a:r>
              <a:rPr lang="da-DK" dirty="0"/>
              <a:t>ved kortere, </a:t>
            </a:r>
            <a:r>
              <a:rPr lang="da-DK" dirty="0" smtClean="0"/>
              <a:t>længere </a:t>
            </a:r>
            <a:r>
              <a:rPr lang="da-DK" dirty="0"/>
              <a:t>eller </a:t>
            </a:r>
            <a:r>
              <a:rPr lang="da-DK" dirty="0" smtClean="0"/>
              <a:t>gentaget sygefravær,</a:t>
            </a:r>
          </a:p>
          <a:p>
            <a:pPr lvl="2"/>
            <a:r>
              <a:rPr lang="da-DK" dirty="0" smtClean="0"/>
              <a:t>Kan kræves </a:t>
            </a:r>
            <a:r>
              <a:rPr lang="da-DK" dirty="0"/>
              <a:t>udarbejdet </a:t>
            </a:r>
            <a:r>
              <a:rPr lang="da-DK" dirty="0" smtClean="0"/>
              <a:t>efter raskmelding </a:t>
            </a:r>
            <a:r>
              <a:rPr lang="da-DK" dirty="0"/>
              <a:t>og tilbagekomst </a:t>
            </a:r>
            <a:r>
              <a:rPr lang="da-DK" dirty="0" smtClean="0"/>
              <a:t>på arbejdspladsen (mønster</a:t>
            </a:r>
            <a:r>
              <a:rPr lang="da-DK" dirty="0"/>
              <a:t>)</a:t>
            </a:r>
          </a:p>
          <a:p>
            <a:r>
              <a:rPr lang="da-DK" dirty="0"/>
              <a:t> Udarbejdes </a:t>
            </a:r>
            <a:r>
              <a:rPr lang="da-DK" dirty="0" smtClean="0"/>
              <a:t>på </a:t>
            </a:r>
            <a:r>
              <a:rPr lang="da-DK" dirty="0"/>
              <a:t>baggrund af en samtale </a:t>
            </a:r>
            <a:r>
              <a:rPr lang="da-DK" dirty="0" smtClean="0"/>
              <a:t>mellem arbejdsgiver </a:t>
            </a:r>
            <a:r>
              <a:rPr lang="da-DK" dirty="0"/>
              <a:t>og </a:t>
            </a:r>
            <a:r>
              <a:rPr lang="da-DK" dirty="0" smtClean="0"/>
              <a:t>medarbejder</a:t>
            </a:r>
            <a:endParaRPr lang="da-DK" dirty="0"/>
          </a:p>
          <a:p>
            <a:pPr lvl="2"/>
            <a:r>
              <a:rPr lang="da-DK" dirty="0" smtClean="0"/>
              <a:t>Indkaldes </a:t>
            </a:r>
            <a:r>
              <a:rPr lang="da-DK" dirty="0"/>
              <a:t>med rimeligt varsel (1 uge, men </a:t>
            </a:r>
            <a:r>
              <a:rPr lang="da-DK" dirty="0" smtClean="0"/>
              <a:t>kan være kortere)</a:t>
            </a:r>
          </a:p>
          <a:p>
            <a:pPr lvl="2"/>
            <a:r>
              <a:rPr lang="da-DK" dirty="0" smtClean="0"/>
              <a:t>Samtalen </a:t>
            </a:r>
            <a:r>
              <a:rPr lang="da-DK" dirty="0"/>
              <a:t>kan </a:t>
            </a:r>
            <a:r>
              <a:rPr lang="da-DK" dirty="0" smtClean="0"/>
              <a:t>gennemføres </a:t>
            </a:r>
            <a:r>
              <a:rPr lang="da-DK" dirty="0"/>
              <a:t>telefonisk</a:t>
            </a:r>
          </a:p>
        </p:txBody>
      </p:sp>
    </p:spTree>
    <p:extLst>
      <p:ext uri="{BB962C8B-B14F-4D97-AF65-F5344CB8AC3E}">
        <p14:creationId xmlns:p14="http://schemas.microsoft.com/office/powerpoint/2010/main" val="13577787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Sygesamtaler </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72</a:t>
            </a:fld>
            <a:endParaRPr lang="en-US"/>
          </a:p>
        </p:txBody>
      </p:sp>
      <p:sp>
        <p:nvSpPr>
          <p:cNvPr id="6" name="Pladsholder til indhold 5"/>
          <p:cNvSpPr>
            <a:spLocks noGrp="1"/>
          </p:cNvSpPr>
          <p:nvPr>
            <p:ph sz="quarter" idx="1"/>
          </p:nvPr>
        </p:nvSpPr>
        <p:spPr/>
        <p:txBody>
          <a:bodyPr>
            <a:normAutofit/>
          </a:bodyPr>
          <a:lstStyle/>
          <a:p>
            <a:r>
              <a:rPr lang="da-DK" dirty="0"/>
              <a:t>Når du har udfyldt side 1 </a:t>
            </a:r>
            <a:r>
              <a:rPr lang="da-DK" dirty="0" smtClean="0"/>
              <a:t>på erklæringen </a:t>
            </a:r>
            <a:r>
              <a:rPr lang="da-DK" dirty="0"/>
              <a:t>sammen med </a:t>
            </a:r>
            <a:r>
              <a:rPr lang="da-DK" dirty="0" smtClean="0"/>
              <a:t>den ansatte</a:t>
            </a:r>
            <a:r>
              <a:rPr lang="da-DK" dirty="0"/>
              <a:t>, skal den ansatte til </a:t>
            </a:r>
            <a:r>
              <a:rPr lang="da-DK" dirty="0" smtClean="0"/>
              <a:t>sin egen </a:t>
            </a:r>
            <a:r>
              <a:rPr lang="da-DK" dirty="0"/>
              <a:t>læge, der skal udfylde side </a:t>
            </a:r>
            <a:r>
              <a:rPr lang="da-DK" dirty="0" smtClean="0"/>
              <a:t>2 med </a:t>
            </a:r>
            <a:r>
              <a:rPr lang="da-DK" dirty="0"/>
              <a:t>sin </a:t>
            </a:r>
            <a:r>
              <a:rPr lang="da-DK" dirty="0" smtClean="0"/>
              <a:t>sundhedsfaglige vurdering</a:t>
            </a:r>
            <a:r>
              <a:rPr lang="da-DK" dirty="0"/>
              <a:t>. Derefter </a:t>
            </a:r>
            <a:r>
              <a:rPr lang="da-DK" dirty="0" smtClean="0"/>
              <a:t>bringes attesten </a:t>
            </a:r>
            <a:r>
              <a:rPr lang="da-DK" dirty="0"/>
              <a:t>retur til arbejdsgiveren</a:t>
            </a:r>
            <a:r>
              <a:rPr lang="da-DK" dirty="0" smtClean="0"/>
              <a:t>.</a:t>
            </a:r>
          </a:p>
          <a:p>
            <a:r>
              <a:rPr lang="da-DK" dirty="0"/>
              <a:t>Endelig er der mulighed for at </a:t>
            </a:r>
            <a:r>
              <a:rPr lang="da-DK" dirty="0" smtClean="0"/>
              <a:t>den ansatte </a:t>
            </a:r>
            <a:r>
              <a:rPr lang="da-DK" dirty="0"/>
              <a:t>kan bede om at få lavet </a:t>
            </a:r>
            <a:r>
              <a:rPr lang="da-DK" dirty="0" smtClean="0"/>
              <a:t>en fastholdelsesplan. Dette </a:t>
            </a:r>
            <a:r>
              <a:rPr lang="da-DK" dirty="0"/>
              <a:t>dog kun i det tilfælde </a:t>
            </a:r>
            <a:r>
              <a:rPr lang="da-DK" dirty="0" smtClean="0"/>
              <a:t>hvor den </a:t>
            </a:r>
            <a:r>
              <a:rPr lang="da-DK" dirty="0"/>
              <a:t>ansatte ikke regner med </a:t>
            </a:r>
            <a:r>
              <a:rPr lang="da-DK" dirty="0" smtClean="0"/>
              <a:t>at genoptage </a:t>
            </a:r>
            <a:r>
              <a:rPr lang="da-DK" dirty="0"/>
              <a:t>arbejde senest 8 </a:t>
            </a:r>
            <a:r>
              <a:rPr lang="da-DK" dirty="0" smtClean="0"/>
              <a:t>uger efter </a:t>
            </a:r>
            <a:r>
              <a:rPr lang="da-DK" dirty="0"/>
              <a:t>første </a:t>
            </a:r>
            <a:r>
              <a:rPr lang="da-DK" dirty="0" smtClean="0"/>
              <a:t>sygedag. Arbejdsgiveren </a:t>
            </a:r>
            <a:r>
              <a:rPr lang="da-DK" dirty="0"/>
              <a:t>kan afslå at lave </a:t>
            </a:r>
            <a:r>
              <a:rPr lang="da-DK" dirty="0" smtClean="0"/>
              <a:t>en sådan </a:t>
            </a:r>
            <a:r>
              <a:rPr lang="da-DK" dirty="0"/>
              <a:t>plan, hvis han ikke </a:t>
            </a:r>
            <a:r>
              <a:rPr lang="da-DK" dirty="0" smtClean="0"/>
              <a:t>anser den </a:t>
            </a:r>
            <a:r>
              <a:rPr lang="da-DK" dirty="0"/>
              <a:t>for nødvendig.</a:t>
            </a:r>
          </a:p>
          <a:p>
            <a:endParaRPr lang="da-DK" dirty="0"/>
          </a:p>
          <a:p>
            <a:endParaRPr lang="da-DK" dirty="0"/>
          </a:p>
        </p:txBody>
      </p:sp>
    </p:spTree>
    <p:extLst>
      <p:ext uri="{BB962C8B-B14F-4D97-AF65-F5344CB8AC3E}">
        <p14:creationId xmlns:p14="http://schemas.microsoft.com/office/powerpoint/2010/main" val="340860021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Sygesamtaler </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73</a:t>
            </a:fld>
            <a:endParaRPr lang="en-US"/>
          </a:p>
        </p:txBody>
      </p:sp>
      <p:sp>
        <p:nvSpPr>
          <p:cNvPr id="6" name="Pladsholder til indhold 5"/>
          <p:cNvSpPr>
            <a:spLocks noGrp="1"/>
          </p:cNvSpPr>
          <p:nvPr>
            <p:ph sz="quarter" idx="1"/>
          </p:nvPr>
        </p:nvSpPr>
        <p:spPr/>
        <p:txBody>
          <a:bodyPr>
            <a:normAutofit/>
          </a:bodyPr>
          <a:lstStyle/>
          <a:p>
            <a:r>
              <a:rPr lang="da-DK" dirty="0"/>
              <a:t>Fri-attest</a:t>
            </a:r>
          </a:p>
          <a:p>
            <a:pPr lvl="2"/>
            <a:r>
              <a:rPr lang="da-DK" dirty="0" smtClean="0"/>
              <a:t>Attesten </a:t>
            </a:r>
            <a:r>
              <a:rPr lang="da-DK" dirty="0"/>
              <a:t>kan ikke kraves at indeholde mere end, </a:t>
            </a:r>
            <a:r>
              <a:rPr lang="da-DK" dirty="0" smtClean="0"/>
              <a:t>at der </a:t>
            </a:r>
            <a:r>
              <a:rPr lang="da-DK" dirty="0"/>
              <a:t>foreligger sygdom, og en angivelse af </a:t>
            </a:r>
            <a:r>
              <a:rPr lang="da-DK" dirty="0" smtClean="0"/>
              <a:t>hvor lange </a:t>
            </a:r>
            <a:r>
              <a:rPr lang="da-DK" dirty="0"/>
              <a:t>sygdommen </a:t>
            </a:r>
            <a:r>
              <a:rPr lang="da-DK" dirty="0" smtClean="0"/>
              <a:t>må skønnes </a:t>
            </a:r>
            <a:r>
              <a:rPr lang="da-DK" dirty="0"/>
              <a:t>at vare</a:t>
            </a:r>
          </a:p>
          <a:p>
            <a:pPr lvl="2"/>
            <a:r>
              <a:rPr lang="da-DK" dirty="0" smtClean="0"/>
              <a:t>Har medarbejderen </a:t>
            </a:r>
            <a:r>
              <a:rPr lang="da-DK" dirty="0"/>
              <a:t>ikke </a:t>
            </a:r>
            <a:r>
              <a:rPr lang="da-DK" dirty="0" smtClean="0"/>
              <a:t>søgt </a:t>
            </a:r>
            <a:r>
              <a:rPr lang="da-DK" dirty="0"/>
              <a:t>lage </a:t>
            </a:r>
            <a:r>
              <a:rPr lang="da-DK" dirty="0" smtClean="0"/>
              <a:t>under sygdomsforløbet</a:t>
            </a:r>
            <a:r>
              <a:rPr lang="da-DK" dirty="0"/>
              <a:t>, vil </a:t>
            </a:r>
            <a:r>
              <a:rPr lang="da-DK" dirty="0" smtClean="0"/>
              <a:t>lægen </a:t>
            </a:r>
            <a:r>
              <a:rPr lang="da-DK" dirty="0"/>
              <a:t>almindeligvis ikke </a:t>
            </a:r>
            <a:r>
              <a:rPr lang="da-DK" dirty="0" smtClean="0"/>
              <a:t>kunne udstede </a:t>
            </a:r>
            <a:r>
              <a:rPr lang="da-DK" dirty="0"/>
              <a:t>en </a:t>
            </a:r>
            <a:r>
              <a:rPr lang="da-DK" dirty="0" smtClean="0"/>
              <a:t>erklæring </a:t>
            </a:r>
            <a:r>
              <a:rPr lang="da-DK" dirty="0"/>
              <a:t>med tilbagevirkende kraft</a:t>
            </a:r>
          </a:p>
          <a:p>
            <a:r>
              <a:rPr lang="da-DK" dirty="0"/>
              <a:t> </a:t>
            </a:r>
            <a:r>
              <a:rPr lang="da-DK" dirty="0" smtClean="0"/>
              <a:t>Varighedserklæring</a:t>
            </a:r>
            <a:endParaRPr lang="da-DK" dirty="0"/>
          </a:p>
          <a:p>
            <a:pPr lvl="2"/>
            <a:r>
              <a:rPr lang="da-DK" dirty="0" smtClean="0"/>
              <a:t>Ved </a:t>
            </a:r>
            <a:r>
              <a:rPr lang="da-DK" dirty="0"/>
              <a:t>sygdom af mere end 14 dages varighed </a:t>
            </a:r>
            <a:r>
              <a:rPr lang="da-DK" dirty="0" smtClean="0"/>
              <a:t>kan kraves </a:t>
            </a:r>
            <a:r>
              <a:rPr lang="da-DK" dirty="0"/>
              <a:t>en </a:t>
            </a:r>
            <a:r>
              <a:rPr lang="da-DK" dirty="0" smtClean="0"/>
              <a:t>varighedserklæring</a:t>
            </a:r>
            <a:endParaRPr lang="da-DK" dirty="0"/>
          </a:p>
          <a:p>
            <a:pPr lvl="2"/>
            <a:r>
              <a:rPr lang="da-DK" dirty="0" smtClean="0"/>
              <a:t>Indeholder </a:t>
            </a:r>
            <a:r>
              <a:rPr lang="da-DK" dirty="0"/>
              <a:t>information om typen af sygdom i </a:t>
            </a:r>
            <a:r>
              <a:rPr lang="da-DK" dirty="0" smtClean="0"/>
              <a:t>og prognose </a:t>
            </a:r>
            <a:r>
              <a:rPr lang="da-DK" dirty="0"/>
              <a:t>for helbredelse</a:t>
            </a:r>
          </a:p>
          <a:p>
            <a:r>
              <a:rPr lang="da-DK" dirty="0"/>
              <a:t> </a:t>
            </a:r>
            <a:r>
              <a:rPr lang="da-DK" dirty="0" smtClean="0"/>
              <a:t>Lægeerklæringer </a:t>
            </a:r>
            <a:r>
              <a:rPr lang="da-DK" dirty="0"/>
              <a:t>tilsidesattes meget </a:t>
            </a:r>
            <a:r>
              <a:rPr lang="da-DK" dirty="0" smtClean="0"/>
              <a:t>sjældent af domstole</a:t>
            </a:r>
            <a:endParaRPr lang="da-DK" dirty="0"/>
          </a:p>
        </p:txBody>
      </p:sp>
    </p:spTree>
    <p:extLst>
      <p:ext uri="{BB962C8B-B14F-4D97-AF65-F5344CB8AC3E}">
        <p14:creationId xmlns:p14="http://schemas.microsoft.com/office/powerpoint/2010/main" val="355423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Sygesamtaler </a:t>
            </a:r>
            <a:r>
              <a:rPr lang="da-DK" dirty="0" smtClean="0"/>
              <a:t>– gode råd </a:t>
            </a:r>
            <a:endParaRPr lang="da-DK" dirty="0"/>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74</a:t>
            </a:fld>
            <a:endParaRPr lang="en-US"/>
          </a:p>
        </p:txBody>
      </p:sp>
      <p:sp>
        <p:nvSpPr>
          <p:cNvPr id="6" name="Pladsholder til indhold 5"/>
          <p:cNvSpPr>
            <a:spLocks noGrp="1"/>
          </p:cNvSpPr>
          <p:nvPr>
            <p:ph sz="quarter" idx="1"/>
          </p:nvPr>
        </p:nvSpPr>
        <p:spPr/>
        <p:txBody>
          <a:bodyPr>
            <a:normAutofit fontScale="85000" lnSpcReduction="20000"/>
          </a:bodyPr>
          <a:lstStyle/>
          <a:p>
            <a:pPr fontAlgn="base"/>
            <a:r>
              <a:rPr lang="da-DK" dirty="0" smtClean="0"/>
              <a:t>I skal </a:t>
            </a:r>
            <a:r>
              <a:rPr lang="da-DK" dirty="0"/>
              <a:t>ikke </a:t>
            </a:r>
            <a:r>
              <a:rPr lang="da-DK" dirty="0" smtClean="0"/>
              <a:t>jer presse </a:t>
            </a:r>
            <a:r>
              <a:rPr lang="da-DK" dirty="0"/>
              <a:t>til at deltage i en samtale, hvis du ikke ønsker at deltage. Eksempelvis når fraværet skyldes samarbejdsproblemer eller chikane fra ledelsen</a:t>
            </a:r>
          </a:p>
          <a:p>
            <a:pPr fontAlgn="base"/>
            <a:r>
              <a:rPr lang="da-DK" dirty="0"/>
              <a:t>Hold fast i, at samtalen kommer til at handle om, hvorledes du kan vende tilbage til arbejdet, når du selv synes, at du magter det</a:t>
            </a:r>
          </a:p>
          <a:p>
            <a:pPr fontAlgn="base"/>
            <a:r>
              <a:rPr lang="da-DK" dirty="0"/>
              <a:t>Samtalen skal tage udgangspunkt i din situation. Ikke i arbejdsgiverens problemer med at skaffe arbejdskraft</a:t>
            </a:r>
          </a:p>
          <a:p>
            <a:pPr fontAlgn="base"/>
            <a:r>
              <a:rPr lang="da-DK" dirty="0"/>
              <a:t>Ved længerevarende sygdom er det en god hjælp at få udarbejdet en fastholdelsesplan</a:t>
            </a:r>
          </a:p>
          <a:p>
            <a:pPr fontAlgn="base"/>
            <a:r>
              <a:rPr lang="da-DK" dirty="0"/>
              <a:t>Fastholdelsesplanen skal medvirke til, at der bliver etableret samarbejde mellem din arbejdsgiver og kommunen, således at du kan få den nødvendige støtte til at forblive i arbejde</a:t>
            </a:r>
          </a:p>
          <a:p>
            <a:pPr fontAlgn="base"/>
            <a:r>
              <a:rPr lang="da-DK" dirty="0"/>
              <a:t>Opstår der problemer ved kontakten til din arbejdsgiver omkring samtalerne under en sygdomsperiode, skal du </a:t>
            </a:r>
            <a:r>
              <a:rPr lang="da-DK" dirty="0" smtClean="0"/>
              <a:t>kontakt KREDSEN ! </a:t>
            </a:r>
            <a:endParaRPr lang="da-DK" dirty="0"/>
          </a:p>
          <a:p>
            <a:endParaRPr lang="da-DK" dirty="0"/>
          </a:p>
        </p:txBody>
      </p:sp>
    </p:spTree>
    <p:extLst>
      <p:ext uri="{BB962C8B-B14F-4D97-AF65-F5344CB8AC3E}">
        <p14:creationId xmlns:p14="http://schemas.microsoft.com/office/powerpoint/2010/main" val="200269411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Jeres tur </a:t>
            </a:r>
            <a:endParaRPr lang="da-DK" dirty="0"/>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75</a:t>
            </a:fld>
            <a:endParaRPr lang="en-US"/>
          </a:p>
        </p:txBody>
      </p:sp>
      <p:sp>
        <p:nvSpPr>
          <p:cNvPr id="6" name="Pladsholder til indhold 5"/>
          <p:cNvSpPr>
            <a:spLocks noGrp="1"/>
          </p:cNvSpPr>
          <p:nvPr>
            <p:ph sz="quarter" idx="1"/>
          </p:nvPr>
        </p:nvSpPr>
        <p:spPr/>
        <p:txBody>
          <a:bodyPr/>
          <a:lstStyle/>
          <a:p>
            <a:r>
              <a:rPr lang="da-DK" dirty="0" smtClean="0"/>
              <a:t>Tip en 13 er - </a:t>
            </a:r>
            <a:endParaRPr lang="da-DK" dirty="0"/>
          </a:p>
        </p:txBody>
      </p:sp>
    </p:spTree>
    <p:extLst>
      <p:ext uri="{BB962C8B-B14F-4D97-AF65-F5344CB8AC3E}">
        <p14:creationId xmlns:p14="http://schemas.microsoft.com/office/powerpoint/2010/main" val="290581130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r>
              <a:rPr lang="da-DK" dirty="0" smtClean="0"/>
              <a:t>17. November 2014 </a:t>
            </a:r>
            <a:endParaRPr lang="da-DK" dirty="0"/>
          </a:p>
        </p:txBody>
      </p:sp>
      <p:sp>
        <p:nvSpPr>
          <p:cNvPr id="4" name="Pladsholder til dato 3"/>
          <p:cNvSpPr>
            <a:spLocks noGrp="1"/>
          </p:cNvSpPr>
          <p:nvPr>
            <p:ph type="dt" sz="half" idx="10"/>
          </p:nvPr>
        </p:nvSpPr>
        <p:spPr/>
        <p:txBody>
          <a:bodyPr/>
          <a:lstStyle/>
          <a:p>
            <a:fld id="{216C5678-EE20-4FA5-88E2-6E0BD67A2E26}" type="datetime1">
              <a:rPr lang="en-US" smtClean="0"/>
              <a:t>12/30/2015</a:t>
            </a:fld>
            <a:endParaRPr lang="en-US" dirty="0"/>
          </a:p>
        </p:txBody>
      </p:sp>
      <p:sp>
        <p:nvSpPr>
          <p:cNvPr id="6" name="Pladsholder til sidefod 5"/>
          <p:cNvSpPr>
            <a:spLocks noGrp="1"/>
          </p:cNvSpPr>
          <p:nvPr>
            <p:ph type="ftr" sz="quarter" idx="11"/>
          </p:nvPr>
        </p:nvSpPr>
        <p:spPr/>
        <p:txBody>
          <a:bodyPr/>
          <a:lstStyle/>
          <a:p>
            <a:r>
              <a:rPr lang="en-US" dirty="0" smtClean="0"/>
              <a:t>Footer</a:t>
            </a:r>
          </a:p>
          <a:p>
            <a:r>
              <a:rPr lang="en-US" dirty="0" smtClean="0"/>
              <a:t> Text</a:t>
            </a:r>
            <a:endParaRPr lang="en-US" dirty="0"/>
          </a:p>
        </p:txBody>
      </p:sp>
      <p:sp>
        <p:nvSpPr>
          <p:cNvPr id="5" name="Pladsholder til diasnummer 4"/>
          <p:cNvSpPr>
            <a:spLocks noGrp="1"/>
          </p:cNvSpPr>
          <p:nvPr>
            <p:ph type="sldNum" sz="quarter" idx="12"/>
          </p:nvPr>
        </p:nvSpPr>
        <p:spPr/>
        <p:txBody>
          <a:bodyPr/>
          <a:lstStyle/>
          <a:p>
            <a:fld id="{BA9B540C-44DA-4F69-89C9-7C84606640D3}" type="slidenum">
              <a:rPr lang="en-US" smtClean="0"/>
              <a:pPr/>
              <a:t>76</a:t>
            </a:fld>
            <a:endParaRPr lang="en-US" dirty="0"/>
          </a:p>
        </p:txBody>
      </p:sp>
      <p:sp>
        <p:nvSpPr>
          <p:cNvPr id="2" name="Titel 1"/>
          <p:cNvSpPr>
            <a:spLocks noGrp="1"/>
          </p:cNvSpPr>
          <p:nvPr>
            <p:ph type="ctrTitle"/>
          </p:nvPr>
        </p:nvSpPr>
        <p:spPr/>
        <p:txBody>
          <a:bodyPr/>
          <a:lstStyle/>
          <a:p>
            <a:r>
              <a:rPr lang="da-DK" dirty="0" smtClean="0"/>
              <a:t>TR – undervisning </a:t>
            </a:r>
            <a:br>
              <a:rPr lang="da-DK" dirty="0" smtClean="0"/>
            </a:br>
            <a:r>
              <a:rPr lang="da-DK" dirty="0" smtClean="0"/>
              <a:t>Ansættelsesbevisloven </a:t>
            </a:r>
            <a:endParaRPr lang="da-DK" dirty="0"/>
          </a:p>
        </p:txBody>
      </p:sp>
    </p:spTree>
    <p:extLst>
      <p:ext uri="{BB962C8B-B14F-4D97-AF65-F5344CB8AC3E}">
        <p14:creationId xmlns:p14="http://schemas.microsoft.com/office/powerpoint/2010/main" val="174728719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Ansættelsesbeviser </a:t>
            </a:r>
            <a:endParaRPr lang="da-DK" dirty="0"/>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77</a:t>
            </a:fld>
            <a:endParaRPr lang="en-US"/>
          </a:p>
        </p:txBody>
      </p:sp>
      <p:sp>
        <p:nvSpPr>
          <p:cNvPr id="6" name="Pladsholder til indhold 5"/>
          <p:cNvSpPr>
            <a:spLocks noGrp="1"/>
          </p:cNvSpPr>
          <p:nvPr>
            <p:ph sz="quarter" idx="1"/>
          </p:nvPr>
        </p:nvSpPr>
        <p:spPr/>
        <p:txBody>
          <a:bodyPr/>
          <a:lstStyle/>
          <a:p>
            <a:r>
              <a:rPr lang="da-DK" dirty="0" smtClean="0"/>
              <a:t>Anvendelsesområde </a:t>
            </a:r>
            <a:r>
              <a:rPr lang="da-DK" dirty="0"/>
              <a:t>- </a:t>
            </a:r>
            <a:r>
              <a:rPr lang="da-DK" dirty="0" smtClean="0"/>
              <a:t>ansættelsesbevisloven</a:t>
            </a:r>
            <a:endParaRPr lang="da-DK" dirty="0"/>
          </a:p>
          <a:p>
            <a:r>
              <a:rPr lang="da-DK" dirty="0"/>
              <a:t> Alle </a:t>
            </a:r>
            <a:r>
              <a:rPr lang="da-DK" i="1" dirty="0"/>
              <a:t>lønmodtagere</a:t>
            </a:r>
          </a:p>
          <a:p>
            <a:r>
              <a:rPr lang="da-DK" dirty="0"/>
              <a:t> </a:t>
            </a:r>
            <a:r>
              <a:rPr lang="da-DK" dirty="0" smtClean="0"/>
              <a:t>Ansættelsesperiode </a:t>
            </a:r>
            <a:r>
              <a:rPr lang="da-DK" dirty="0"/>
              <a:t>(forventet) </a:t>
            </a:r>
            <a:r>
              <a:rPr lang="da-DK" dirty="0" smtClean="0"/>
              <a:t>længere </a:t>
            </a:r>
            <a:r>
              <a:rPr lang="da-DK" dirty="0"/>
              <a:t>end </a:t>
            </a:r>
            <a:r>
              <a:rPr lang="da-DK" dirty="0" smtClean="0"/>
              <a:t>1 måned</a:t>
            </a:r>
            <a:endParaRPr lang="da-DK" dirty="0"/>
          </a:p>
          <a:p>
            <a:r>
              <a:rPr lang="da-DK" dirty="0"/>
              <a:t> Over 8 timers arbejdsuge</a:t>
            </a:r>
          </a:p>
          <a:p>
            <a:r>
              <a:rPr lang="da-DK" dirty="0"/>
              <a:t> Arbejdsgiverens </a:t>
            </a:r>
            <a:r>
              <a:rPr lang="da-DK" dirty="0" smtClean="0"/>
              <a:t>oplysningspligt</a:t>
            </a:r>
          </a:p>
          <a:p>
            <a:pPr lvl="2"/>
            <a:r>
              <a:rPr lang="da-DK" dirty="0" smtClean="0"/>
              <a:t>10 </a:t>
            </a:r>
            <a:r>
              <a:rPr lang="da-DK" dirty="0"/>
              <a:t>specifikke </a:t>
            </a:r>
            <a:r>
              <a:rPr lang="da-DK" dirty="0" smtClean="0"/>
              <a:t>oplysninger</a:t>
            </a:r>
          </a:p>
          <a:p>
            <a:pPr lvl="2"/>
            <a:r>
              <a:rPr lang="da-DK" dirty="0" smtClean="0"/>
              <a:t>Alle væsentlige vilkår</a:t>
            </a:r>
            <a:endParaRPr lang="da-DK" dirty="0"/>
          </a:p>
          <a:p>
            <a:pPr lvl="2"/>
            <a:r>
              <a:rPr lang="da-DK" dirty="0" smtClean="0"/>
              <a:t>ANSÆTTELSESBEVISER</a:t>
            </a:r>
            <a:endParaRPr lang="da-DK" dirty="0"/>
          </a:p>
        </p:txBody>
      </p:sp>
    </p:spTree>
    <p:extLst>
      <p:ext uri="{BB962C8B-B14F-4D97-AF65-F5344CB8AC3E}">
        <p14:creationId xmlns:p14="http://schemas.microsoft.com/office/powerpoint/2010/main" val="10895553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Ansættelsesbeviser </a:t>
            </a:r>
            <a:r>
              <a:rPr lang="da-DK" dirty="0" smtClean="0"/>
              <a:t/>
            </a:r>
            <a:br>
              <a:rPr lang="da-DK" dirty="0" smtClean="0"/>
            </a:br>
            <a:r>
              <a:rPr lang="da-DK" dirty="0" smtClean="0"/>
              <a:t>- De 10 vigtige punkter </a:t>
            </a:r>
            <a:endParaRPr lang="da-DK" dirty="0"/>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78</a:t>
            </a:fld>
            <a:endParaRPr lang="en-US"/>
          </a:p>
        </p:txBody>
      </p:sp>
      <p:sp>
        <p:nvSpPr>
          <p:cNvPr id="6" name="Pladsholder til indhold 5"/>
          <p:cNvSpPr>
            <a:spLocks noGrp="1"/>
          </p:cNvSpPr>
          <p:nvPr>
            <p:ph sz="quarter" idx="1"/>
          </p:nvPr>
        </p:nvSpPr>
        <p:spPr/>
        <p:txBody>
          <a:bodyPr>
            <a:normAutofit lnSpcReduction="10000"/>
          </a:bodyPr>
          <a:lstStyle/>
          <a:p>
            <a:r>
              <a:rPr lang="da-DK" dirty="0"/>
              <a:t>Arbejdsgiveren skal mindst oplyse om:</a:t>
            </a:r>
          </a:p>
          <a:p>
            <a:pPr lvl="1"/>
            <a:r>
              <a:rPr lang="da-DK" dirty="0" smtClean="0"/>
              <a:t>Arbejdsgiverens </a:t>
            </a:r>
            <a:r>
              <a:rPr lang="da-DK" dirty="0"/>
              <a:t>og medarbejderens navn </a:t>
            </a:r>
            <a:r>
              <a:rPr lang="da-DK" dirty="0" smtClean="0"/>
              <a:t>og adresse</a:t>
            </a:r>
            <a:endParaRPr lang="da-DK" dirty="0"/>
          </a:p>
          <a:p>
            <a:pPr lvl="1"/>
            <a:r>
              <a:rPr lang="da-DK" dirty="0" smtClean="0"/>
              <a:t>Arbejdssted(er)</a:t>
            </a:r>
          </a:p>
          <a:p>
            <a:pPr lvl="1"/>
            <a:r>
              <a:rPr lang="da-DK" dirty="0" smtClean="0"/>
              <a:t>Arbejdsbeskrivelse </a:t>
            </a:r>
            <a:r>
              <a:rPr lang="da-DK" dirty="0"/>
              <a:t>eller </a:t>
            </a:r>
            <a:r>
              <a:rPr lang="da-DK" dirty="0" smtClean="0"/>
              <a:t>titel</a:t>
            </a:r>
          </a:p>
          <a:p>
            <a:pPr lvl="1"/>
            <a:r>
              <a:rPr lang="da-DK" dirty="0" smtClean="0"/>
              <a:t>Begyndelsestidspunkt</a:t>
            </a:r>
            <a:endParaRPr lang="da-DK" dirty="0"/>
          </a:p>
          <a:p>
            <a:pPr lvl="1"/>
            <a:r>
              <a:rPr lang="da-DK" dirty="0" smtClean="0"/>
              <a:t>Forventet </a:t>
            </a:r>
            <a:r>
              <a:rPr lang="da-DK" dirty="0"/>
              <a:t>varighed, hvis </a:t>
            </a:r>
            <a:r>
              <a:rPr lang="da-DK" dirty="0" smtClean="0"/>
              <a:t>tidsbegrænset</a:t>
            </a:r>
            <a:endParaRPr lang="da-DK" dirty="0"/>
          </a:p>
          <a:p>
            <a:pPr lvl="1"/>
            <a:r>
              <a:rPr lang="da-DK" dirty="0" smtClean="0"/>
              <a:t>Ferie</a:t>
            </a:r>
            <a:endParaRPr lang="da-DK" dirty="0"/>
          </a:p>
          <a:p>
            <a:pPr lvl="1"/>
            <a:r>
              <a:rPr lang="da-DK" dirty="0" smtClean="0"/>
              <a:t>Opsigelsesvarsler</a:t>
            </a:r>
            <a:endParaRPr lang="da-DK" dirty="0"/>
          </a:p>
          <a:p>
            <a:pPr lvl="1"/>
            <a:r>
              <a:rPr lang="da-DK" dirty="0" smtClean="0"/>
              <a:t>Løn </a:t>
            </a:r>
            <a:r>
              <a:rPr lang="da-DK" dirty="0"/>
              <a:t>og </a:t>
            </a:r>
            <a:r>
              <a:rPr lang="da-DK" dirty="0" smtClean="0"/>
              <a:t>udbetalingstermin</a:t>
            </a:r>
          </a:p>
          <a:p>
            <a:pPr lvl="1"/>
            <a:r>
              <a:rPr lang="da-DK" dirty="0" smtClean="0"/>
              <a:t>Normal </a:t>
            </a:r>
            <a:r>
              <a:rPr lang="da-DK" dirty="0"/>
              <a:t>daglig eller ugentlig </a:t>
            </a:r>
            <a:r>
              <a:rPr lang="da-DK" dirty="0" smtClean="0"/>
              <a:t>arbejdstid</a:t>
            </a:r>
          </a:p>
          <a:p>
            <a:pPr lvl="1"/>
            <a:r>
              <a:rPr lang="da-DK" dirty="0" smtClean="0"/>
              <a:t>Kollektive </a:t>
            </a:r>
            <a:r>
              <a:rPr lang="da-DK" dirty="0"/>
              <a:t>overenskomster</a:t>
            </a:r>
          </a:p>
        </p:txBody>
      </p:sp>
    </p:spTree>
    <p:extLst>
      <p:ext uri="{BB962C8B-B14F-4D97-AF65-F5344CB8AC3E}">
        <p14:creationId xmlns:p14="http://schemas.microsoft.com/office/powerpoint/2010/main" val="87306629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Ansættelsesbeviser – Formelle krav </a:t>
            </a:r>
            <a:endParaRPr lang="da-DK" dirty="0"/>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79</a:t>
            </a:fld>
            <a:endParaRPr lang="en-US"/>
          </a:p>
        </p:txBody>
      </p:sp>
      <p:sp>
        <p:nvSpPr>
          <p:cNvPr id="6" name="Pladsholder til indhold 5"/>
          <p:cNvSpPr>
            <a:spLocks noGrp="1"/>
          </p:cNvSpPr>
          <p:nvPr>
            <p:ph sz="quarter" idx="1"/>
          </p:nvPr>
        </p:nvSpPr>
        <p:spPr/>
        <p:txBody>
          <a:bodyPr/>
          <a:lstStyle/>
          <a:p>
            <a:r>
              <a:rPr lang="da-DK" dirty="0"/>
              <a:t>Alle </a:t>
            </a:r>
            <a:r>
              <a:rPr lang="da-DK" i="1" dirty="0"/>
              <a:t>væsentlige vilkår </a:t>
            </a:r>
            <a:r>
              <a:rPr lang="da-DK" dirty="0"/>
              <a:t>skal oplyses skriftligt</a:t>
            </a:r>
          </a:p>
          <a:p>
            <a:r>
              <a:rPr lang="da-DK" dirty="0"/>
              <a:t> </a:t>
            </a:r>
            <a:r>
              <a:rPr lang="da-DK" dirty="0" smtClean="0"/>
              <a:t>Gælder </a:t>
            </a:r>
            <a:r>
              <a:rPr lang="da-DK" dirty="0"/>
              <a:t>bade </a:t>
            </a:r>
            <a:r>
              <a:rPr lang="da-DK" dirty="0" smtClean="0"/>
              <a:t>bestående </a:t>
            </a:r>
            <a:r>
              <a:rPr lang="da-DK" dirty="0"/>
              <a:t>og nye </a:t>
            </a:r>
            <a:r>
              <a:rPr lang="da-DK" dirty="0" smtClean="0"/>
              <a:t>ansættelsesforhold</a:t>
            </a:r>
            <a:endParaRPr lang="da-DK" dirty="0"/>
          </a:p>
          <a:p>
            <a:r>
              <a:rPr lang="da-DK" dirty="0"/>
              <a:t> Hvad er et </a:t>
            </a:r>
            <a:r>
              <a:rPr lang="da-DK" dirty="0" smtClean="0"/>
              <a:t>væsentligt vilkår?</a:t>
            </a:r>
          </a:p>
          <a:p>
            <a:pPr lvl="1"/>
            <a:r>
              <a:rPr lang="da-DK" dirty="0" smtClean="0"/>
              <a:t>Vilkår</a:t>
            </a:r>
            <a:r>
              <a:rPr lang="da-DK" dirty="0"/>
              <a:t>, der giver medarbejderen rettigheder </a:t>
            </a:r>
            <a:r>
              <a:rPr lang="da-DK" dirty="0" smtClean="0"/>
              <a:t>eller pålægger </a:t>
            </a:r>
            <a:r>
              <a:rPr lang="da-DK" dirty="0"/>
              <a:t>pligter, og som ikke </a:t>
            </a:r>
            <a:r>
              <a:rPr lang="da-DK" dirty="0" smtClean="0"/>
              <a:t>følger umiddelbart af </a:t>
            </a:r>
            <a:r>
              <a:rPr lang="da-DK" dirty="0"/>
              <a:t>lov eller overenskomst.</a:t>
            </a:r>
          </a:p>
        </p:txBody>
      </p:sp>
    </p:spTree>
    <p:extLst>
      <p:ext uri="{BB962C8B-B14F-4D97-AF65-F5344CB8AC3E}">
        <p14:creationId xmlns:p14="http://schemas.microsoft.com/office/powerpoint/2010/main" val="858427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iasnummer 2"/>
          <p:cNvSpPr>
            <a:spLocks noGrp="1"/>
          </p:cNvSpPr>
          <p:nvPr>
            <p:ph type="sldNum" sz="quarter" idx="12"/>
          </p:nvPr>
        </p:nvSpPr>
        <p:spPr/>
        <p:txBody>
          <a:bodyPr/>
          <a:lstStyle/>
          <a:p>
            <a:fld id="{18B794D1-AB3E-43A6-9F8A-0A752A0629E2}" type="slidenum">
              <a:rPr lang="da-DK" smtClean="0"/>
              <a:pPr/>
              <a:t>8</a:t>
            </a:fld>
            <a:endParaRPr lang="da-DK"/>
          </a:p>
        </p:txBody>
      </p:sp>
      <p:graphicFrame>
        <p:nvGraphicFramePr>
          <p:cNvPr id="5" name="Pladsholder til indhold 4"/>
          <p:cNvGraphicFramePr>
            <a:graphicFrameLocks noGrp="1"/>
          </p:cNvGraphicFramePr>
          <p:nvPr>
            <p:ph sz="quarter" idx="1"/>
          </p:nvPr>
        </p:nvGraphicFramePr>
        <p:xfrm>
          <a:off x="914400" y="620688"/>
          <a:ext cx="7772400" cy="5399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795903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Ansættelsesbeviser – Formelle krav </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80</a:t>
            </a:fld>
            <a:endParaRPr lang="en-US"/>
          </a:p>
        </p:txBody>
      </p:sp>
      <p:sp>
        <p:nvSpPr>
          <p:cNvPr id="6" name="Pladsholder til indhold 5"/>
          <p:cNvSpPr>
            <a:spLocks noGrp="1"/>
          </p:cNvSpPr>
          <p:nvPr>
            <p:ph sz="quarter" idx="1"/>
          </p:nvPr>
        </p:nvSpPr>
        <p:spPr/>
        <p:txBody>
          <a:bodyPr>
            <a:normAutofit fontScale="92500" lnSpcReduction="10000"/>
          </a:bodyPr>
          <a:lstStyle/>
          <a:p>
            <a:r>
              <a:rPr lang="da-DK" dirty="0"/>
              <a:t>Eksempler </a:t>
            </a:r>
            <a:r>
              <a:rPr lang="da-DK" dirty="0" smtClean="0"/>
              <a:t>på væsentlige vilkår</a:t>
            </a:r>
            <a:endParaRPr lang="da-DK" dirty="0"/>
          </a:p>
          <a:p>
            <a:r>
              <a:rPr lang="da-DK" dirty="0"/>
              <a:t> Pension</a:t>
            </a:r>
          </a:p>
          <a:p>
            <a:r>
              <a:rPr lang="da-DK" dirty="0"/>
              <a:t> Pligt til at udfore overarbejde</a:t>
            </a:r>
          </a:p>
          <a:p>
            <a:r>
              <a:rPr lang="da-DK" dirty="0"/>
              <a:t> Konkurrence- / kunde- / medarbejderklausuler</a:t>
            </a:r>
          </a:p>
          <a:p>
            <a:r>
              <a:rPr lang="da-DK" dirty="0"/>
              <a:t> Hjemmearbejde / hjemmearbejdsplads</a:t>
            </a:r>
          </a:p>
          <a:p>
            <a:r>
              <a:rPr lang="da-DK" dirty="0"/>
              <a:t> Videreuddannelse</a:t>
            </a:r>
          </a:p>
          <a:p>
            <a:r>
              <a:rPr lang="da-DK" dirty="0"/>
              <a:t> Sarlige </a:t>
            </a:r>
            <a:r>
              <a:rPr lang="da-DK" dirty="0" smtClean="0"/>
              <a:t>forudsætninger </a:t>
            </a:r>
            <a:r>
              <a:rPr lang="da-DK" dirty="0"/>
              <a:t>som f.eks. korekort,</a:t>
            </a:r>
          </a:p>
          <a:p>
            <a:r>
              <a:rPr lang="da-DK" dirty="0" smtClean="0"/>
              <a:t>bopælspligt </a:t>
            </a:r>
            <a:r>
              <a:rPr lang="da-DK" dirty="0"/>
              <a:t>mv.</a:t>
            </a:r>
          </a:p>
          <a:p>
            <a:r>
              <a:rPr lang="da-DK" dirty="0"/>
              <a:t> Forsikringer</a:t>
            </a:r>
          </a:p>
          <a:p>
            <a:r>
              <a:rPr lang="da-DK" dirty="0"/>
              <a:t> Rettigheder mht. </a:t>
            </a:r>
            <a:r>
              <a:rPr lang="da-DK" dirty="0" smtClean="0"/>
              <a:t>løn </a:t>
            </a:r>
            <a:r>
              <a:rPr lang="da-DK" dirty="0"/>
              <a:t>under barsel</a:t>
            </a:r>
          </a:p>
          <a:p>
            <a:r>
              <a:rPr lang="da-DK" dirty="0"/>
              <a:t> Regler om sygemelding</a:t>
            </a:r>
          </a:p>
        </p:txBody>
      </p:sp>
    </p:spTree>
    <p:extLst>
      <p:ext uri="{BB962C8B-B14F-4D97-AF65-F5344CB8AC3E}">
        <p14:creationId xmlns:p14="http://schemas.microsoft.com/office/powerpoint/2010/main" val="13786923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ANSATTELSESBEVISER – FORMELLE KRAV</a:t>
            </a:r>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81</a:t>
            </a:fld>
            <a:endParaRPr lang="en-US"/>
          </a:p>
        </p:txBody>
      </p:sp>
      <p:sp>
        <p:nvSpPr>
          <p:cNvPr id="6" name="Pladsholder til indhold 5"/>
          <p:cNvSpPr>
            <a:spLocks noGrp="1"/>
          </p:cNvSpPr>
          <p:nvPr>
            <p:ph sz="quarter" idx="1"/>
          </p:nvPr>
        </p:nvSpPr>
        <p:spPr/>
        <p:txBody>
          <a:bodyPr>
            <a:normAutofit/>
          </a:bodyPr>
          <a:lstStyle/>
          <a:p>
            <a:r>
              <a:rPr lang="da-DK" dirty="0" smtClean="0"/>
              <a:t>Hvornår </a:t>
            </a:r>
            <a:r>
              <a:rPr lang="da-DK" dirty="0"/>
              <a:t>skal oplysningerne </a:t>
            </a:r>
            <a:r>
              <a:rPr lang="da-DK" dirty="0" smtClean="0"/>
              <a:t>gives?</a:t>
            </a:r>
          </a:p>
          <a:p>
            <a:pPr lvl="1"/>
            <a:r>
              <a:rPr lang="da-DK" dirty="0" smtClean="0"/>
              <a:t>Senest </a:t>
            </a:r>
            <a:r>
              <a:rPr lang="da-DK" dirty="0"/>
              <a:t>1 </a:t>
            </a:r>
            <a:r>
              <a:rPr lang="da-DK" dirty="0" smtClean="0"/>
              <a:t>måned </a:t>
            </a:r>
            <a:r>
              <a:rPr lang="da-DK" dirty="0"/>
              <a:t>fra </a:t>
            </a:r>
            <a:r>
              <a:rPr lang="da-DK" dirty="0" smtClean="0"/>
              <a:t>påbegyndelse (HUSK NACHTFRIST) KTO </a:t>
            </a:r>
            <a:endParaRPr lang="da-DK" dirty="0"/>
          </a:p>
          <a:p>
            <a:pPr lvl="1"/>
            <a:r>
              <a:rPr lang="da-DK" dirty="0" smtClean="0"/>
              <a:t>Ændringer</a:t>
            </a:r>
            <a:r>
              <a:rPr lang="da-DK" dirty="0"/>
              <a:t>: senest 1 </a:t>
            </a:r>
            <a:r>
              <a:rPr lang="da-DK" dirty="0" smtClean="0"/>
              <a:t>måned </a:t>
            </a:r>
            <a:r>
              <a:rPr lang="da-DK" dirty="0"/>
              <a:t>fra </a:t>
            </a:r>
            <a:r>
              <a:rPr lang="da-DK" dirty="0" smtClean="0"/>
              <a:t>ændringen</a:t>
            </a:r>
            <a:endParaRPr lang="da-DK" dirty="0"/>
          </a:p>
          <a:p>
            <a:pPr lvl="1"/>
            <a:r>
              <a:rPr lang="da-DK" dirty="0" smtClean="0"/>
              <a:t>Medarbejdere </a:t>
            </a:r>
            <a:r>
              <a:rPr lang="da-DK" dirty="0"/>
              <a:t>ansat for 1. juli 1993: senest </a:t>
            </a:r>
            <a:r>
              <a:rPr lang="da-DK" dirty="0" smtClean="0"/>
              <a:t>2 måneder </a:t>
            </a:r>
            <a:r>
              <a:rPr lang="da-DK" dirty="0"/>
              <a:t>fra anmodning</a:t>
            </a:r>
          </a:p>
          <a:p>
            <a:r>
              <a:rPr lang="da-DK" dirty="0"/>
              <a:t> Hvordan skal oplysningerne </a:t>
            </a:r>
            <a:r>
              <a:rPr lang="da-DK" dirty="0" smtClean="0"/>
              <a:t>gives?</a:t>
            </a:r>
          </a:p>
          <a:p>
            <a:pPr lvl="1"/>
            <a:r>
              <a:rPr lang="da-DK" dirty="0" smtClean="0"/>
              <a:t>Formel ansættelseskontrakt</a:t>
            </a:r>
            <a:endParaRPr lang="da-DK" dirty="0"/>
          </a:p>
          <a:p>
            <a:pPr lvl="1"/>
            <a:r>
              <a:rPr lang="da-DK" dirty="0" smtClean="0"/>
              <a:t>Ensidigt ansættelsesbrev</a:t>
            </a:r>
          </a:p>
          <a:p>
            <a:pPr lvl="1"/>
            <a:r>
              <a:rPr lang="da-DK" dirty="0" smtClean="0"/>
              <a:t>Et </a:t>
            </a:r>
            <a:r>
              <a:rPr lang="da-DK" dirty="0"/>
              <a:t>eller flere andre dokumenter (dog skal </a:t>
            </a:r>
            <a:r>
              <a:rPr lang="da-DK" dirty="0" smtClean="0"/>
              <a:t>et indeholde </a:t>
            </a:r>
            <a:r>
              <a:rPr lang="da-DK" dirty="0"/>
              <a:t>det vigtigste)</a:t>
            </a:r>
          </a:p>
        </p:txBody>
      </p:sp>
    </p:spTree>
    <p:extLst>
      <p:ext uri="{BB962C8B-B14F-4D97-AF65-F5344CB8AC3E}">
        <p14:creationId xmlns:p14="http://schemas.microsoft.com/office/powerpoint/2010/main" val="42060612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ANSATTELSESBEVISER – </a:t>
            </a:r>
            <a:r>
              <a:rPr lang="da-DK" dirty="0" smtClean="0"/>
              <a:t>OVERTRÆDELSE</a:t>
            </a:r>
            <a:endParaRPr lang="da-DK" dirty="0"/>
          </a:p>
        </p:txBody>
      </p:sp>
      <p:sp>
        <p:nvSpPr>
          <p:cNvPr id="3" name="Pladsholder til dato 2"/>
          <p:cNvSpPr>
            <a:spLocks noGrp="1"/>
          </p:cNvSpPr>
          <p:nvPr>
            <p:ph type="dt" sz="half" idx="10"/>
          </p:nvPr>
        </p:nvSpPr>
        <p:spPr/>
        <p:txBody>
          <a:bodyPr/>
          <a:lstStyle/>
          <a:p>
            <a:fld id="{B11D738E-8962-435F-8C43-147B8DD7E819}" type="datetime1">
              <a:rPr lang="en-US" smtClean="0"/>
              <a:t>12/30/2015</a:t>
            </a:fld>
            <a:endParaRPr lang="en-US"/>
          </a:p>
        </p:txBody>
      </p:sp>
      <p:sp>
        <p:nvSpPr>
          <p:cNvPr id="4" name="Pladsholder til sidefod 3"/>
          <p:cNvSpPr>
            <a:spLocks noGrp="1"/>
          </p:cNvSpPr>
          <p:nvPr>
            <p:ph type="ftr" sz="quarter" idx="11"/>
          </p:nvPr>
        </p:nvSpPr>
        <p:spPr/>
        <p:txBody>
          <a:bodyPr/>
          <a:lstStyle/>
          <a:p>
            <a:r>
              <a:rPr lang="en-US" smtClean="0"/>
              <a:t>Footer Text</a:t>
            </a:r>
            <a:endParaRPr lang="en-US"/>
          </a:p>
        </p:txBody>
      </p:sp>
      <p:sp>
        <p:nvSpPr>
          <p:cNvPr id="5" name="Pladsholder til diasnummer 4"/>
          <p:cNvSpPr>
            <a:spLocks noGrp="1"/>
          </p:cNvSpPr>
          <p:nvPr>
            <p:ph type="sldNum" sz="quarter" idx="12"/>
          </p:nvPr>
        </p:nvSpPr>
        <p:spPr/>
        <p:txBody>
          <a:bodyPr/>
          <a:lstStyle/>
          <a:p>
            <a:fld id="{BA9B540C-44DA-4F69-89C9-7C84606640D3}" type="slidenum">
              <a:rPr lang="en-US" smtClean="0"/>
              <a:pPr/>
              <a:t>82</a:t>
            </a:fld>
            <a:endParaRPr lang="en-US"/>
          </a:p>
        </p:txBody>
      </p:sp>
      <p:sp>
        <p:nvSpPr>
          <p:cNvPr id="6" name="Pladsholder til indhold 5"/>
          <p:cNvSpPr>
            <a:spLocks noGrp="1"/>
          </p:cNvSpPr>
          <p:nvPr>
            <p:ph sz="quarter" idx="1"/>
          </p:nvPr>
        </p:nvSpPr>
        <p:spPr/>
        <p:txBody>
          <a:bodyPr>
            <a:normAutofit/>
          </a:bodyPr>
          <a:lstStyle/>
          <a:p>
            <a:r>
              <a:rPr lang="da-DK" dirty="0"/>
              <a:t>Manglende overholdelse af oplysningspligten</a:t>
            </a:r>
          </a:p>
          <a:p>
            <a:r>
              <a:rPr lang="da-DK" dirty="0"/>
              <a:t> </a:t>
            </a:r>
            <a:r>
              <a:rPr lang="da-DK" dirty="0" smtClean="0"/>
              <a:t>Godtgørelse</a:t>
            </a:r>
            <a:endParaRPr lang="da-DK" dirty="0"/>
          </a:p>
          <a:p>
            <a:r>
              <a:rPr lang="da-DK" dirty="0"/>
              <a:t> Nyt </a:t>
            </a:r>
            <a:r>
              <a:rPr lang="da-DK" dirty="0" smtClean="0"/>
              <a:t>godtgørelsesniveau </a:t>
            </a:r>
            <a:r>
              <a:rPr lang="da-DK" dirty="0"/>
              <a:t>pr. 1. marts 2007</a:t>
            </a:r>
          </a:p>
          <a:p>
            <a:r>
              <a:rPr lang="da-DK" dirty="0"/>
              <a:t> 3 kategorier af </a:t>
            </a:r>
            <a:r>
              <a:rPr lang="da-DK" dirty="0" smtClean="0"/>
              <a:t>mangler:</a:t>
            </a:r>
          </a:p>
          <a:p>
            <a:pPr lvl="1"/>
            <a:r>
              <a:rPr lang="da-DK" dirty="0" smtClean="0"/>
              <a:t>Godtgørelsesramme på </a:t>
            </a:r>
            <a:r>
              <a:rPr lang="da-DK" dirty="0"/>
              <a:t>13 </a:t>
            </a:r>
            <a:r>
              <a:rPr lang="da-DK" dirty="0" smtClean="0"/>
              <a:t>uger</a:t>
            </a:r>
          </a:p>
          <a:p>
            <a:pPr lvl="1"/>
            <a:r>
              <a:rPr lang="da-DK" dirty="0" smtClean="0"/>
              <a:t>Dog </a:t>
            </a:r>
            <a:r>
              <a:rPr lang="da-DK" dirty="0"/>
              <a:t>20 uger ved </a:t>
            </a:r>
            <a:r>
              <a:rPr lang="da-DK" dirty="0" smtClean="0"/>
              <a:t>skærpende</a:t>
            </a:r>
            <a:r>
              <a:rPr lang="da-DK" dirty="0"/>
              <a:t> </a:t>
            </a:r>
            <a:r>
              <a:rPr lang="da-DK" dirty="0" smtClean="0"/>
              <a:t>omstændigheder</a:t>
            </a:r>
            <a:endParaRPr lang="da-DK" dirty="0"/>
          </a:p>
          <a:p>
            <a:pPr lvl="1"/>
            <a:r>
              <a:rPr lang="da-DK" dirty="0" smtClean="0"/>
              <a:t>Undskyldelige </a:t>
            </a:r>
            <a:r>
              <a:rPr lang="da-DK" dirty="0"/>
              <a:t>mangler, der ikke har </a:t>
            </a:r>
            <a:r>
              <a:rPr lang="da-DK" dirty="0" smtClean="0"/>
              <a:t>haft konkret </a:t>
            </a:r>
            <a:r>
              <a:rPr lang="da-DK" dirty="0"/>
              <a:t>betydning for </a:t>
            </a:r>
            <a:r>
              <a:rPr lang="da-DK" dirty="0" smtClean="0"/>
              <a:t>ansættelsesforholdet, koster </a:t>
            </a:r>
            <a:r>
              <a:rPr lang="da-DK" dirty="0"/>
              <a:t>max. 1.000 kr.</a:t>
            </a:r>
          </a:p>
        </p:txBody>
      </p:sp>
    </p:spTree>
    <p:extLst>
      <p:ext uri="{BB962C8B-B14F-4D97-AF65-F5344CB8AC3E}">
        <p14:creationId xmlns:p14="http://schemas.microsoft.com/office/powerpoint/2010/main" val="1573113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HVORFOR EN FAGFORENING? </a:t>
            </a:r>
            <a:endParaRPr lang="da-DK" dirty="0"/>
          </a:p>
        </p:txBody>
      </p:sp>
      <p:sp>
        <p:nvSpPr>
          <p:cNvPr id="4" name="Pladsholder til dato 3"/>
          <p:cNvSpPr>
            <a:spLocks noGrp="1"/>
          </p:cNvSpPr>
          <p:nvPr>
            <p:ph type="dt" sz="half" idx="10"/>
          </p:nvPr>
        </p:nvSpPr>
        <p:spPr/>
        <p:txBody>
          <a:bodyPr/>
          <a:lstStyle/>
          <a:p>
            <a:fld id="{B11D738E-8962-435F-8C43-147B8DD7E819}" type="datetime1">
              <a:rPr lang="en-US" smtClean="0"/>
              <a:t>12/30/2015</a:t>
            </a:fld>
            <a:endParaRPr lang="en-US"/>
          </a:p>
        </p:txBody>
      </p:sp>
      <p:sp>
        <p:nvSpPr>
          <p:cNvPr id="5" name="Pladsholder til sidefod 4"/>
          <p:cNvSpPr>
            <a:spLocks noGrp="1"/>
          </p:cNvSpPr>
          <p:nvPr>
            <p:ph type="ftr" sz="quarter" idx="11"/>
          </p:nvPr>
        </p:nvSpPr>
        <p:spPr/>
        <p:txBody>
          <a:bodyPr/>
          <a:lstStyle/>
          <a:p>
            <a:r>
              <a:rPr lang="en-US" smtClean="0"/>
              <a:t>Footer Text</a:t>
            </a:r>
            <a:endParaRPr lang="en-US"/>
          </a:p>
        </p:txBody>
      </p:sp>
      <p:sp>
        <p:nvSpPr>
          <p:cNvPr id="6" name="Pladsholder til diasnummer 5"/>
          <p:cNvSpPr>
            <a:spLocks noGrp="1"/>
          </p:cNvSpPr>
          <p:nvPr>
            <p:ph type="sldNum" sz="quarter" idx="12"/>
          </p:nvPr>
        </p:nvSpPr>
        <p:spPr/>
        <p:txBody>
          <a:bodyPr/>
          <a:lstStyle/>
          <a:p>
            <a:fld id="{BA9B540C-44DA-4F69-89C9-7C84606640D3}" type="slidenum">
              <a:rPr lang="en-US" smtClean="0"/>
              <a:pPr/>
              <a:t>83</a:t>
            </a:fld>
            <a:endParaRPr lang="en-US"/>
          </a:p>
        </p:txBody>
      </p:sp>
      <p:sp>
        <p:nvSpPr>
          <p:cNvPr id="3" name="Pladsholder til indhold 2"/>
          <p:cNvSpPr>
            <a:spLocks noGrp="1"/>
          </p:cNvSpPr>
          <p:nvPr>
            <p:ph sz="quarter" idx="1"/>
          </p:nvPr>
        </p:nvSpPr>
        <p:spPr/>
        <p:txBody>
          <a:bodyPr/>
          <a:lstStyle/>
          <a:p>
            <a:r>
              <a:rPr lang="da-DK" dirty="0">
                <a:hlinkClick r:id="rId2"/>
              </a:rPr>
              <a:t>http://</a:t>
            </a:r>
            <a:r>
              <a:rPr lang="da-DK" dirty="0" smtClean="0">
                <a:hlinkClick r:id="rId2"/>
              </a:rPr>
              <a:t>www.youtube.com/watch?v=aa2tsAObrI8</a:t>
            </a:r>
            <a:endParaRPr lang="da-DK" dirty="0" smtClean="0"/>
          </a:p>
          <a:p>
            <a:endParaRPr lang="da-DK" dirty="0"/>
          </a:p>
        </p:txBody>
      </p:sp>
    </p:spTree>
    <p:extLst>
      <p:ext uri="{BB962C8B-B14F-4D97-AF65-F5344CB8AC3E}">
        <p14:creationId xmlns:p14="http://schemas.microsoft.com/office/powerpoint/2010/main" val="1900407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74638"/>
            <a:ext cx="7772400" cy="1138138"/>
          </a:xfrm>
        </p:spPr>
        <p:txBody>
          <a:bodyPr>
            <a:normAutofit fontScale="90000"/>
          </a:bodyPr>
          <a:lstStyle/>
          <a:p>
            <a:r>
              <a:rPr lang="da-DK" dirty="0" smtClean="0"/>
              <a:t>Et udpluk af arbejdsgiversidens foreninger og hovedorganisationer</a:t>
            </a:r>
            <a:endParaRPr lang="da-DK" dirty="0"/>
          </a:p>
        </p:txBody>
      </p:sp>
      <p:sp>
        <p:nvSpPr>
          <p:cNvPr id="5" name="Pladsholder til diasnummer 4"/>
          <p:cNvSpPr>
            <a:spLocks noGrp="1"/>
          </p:cNvSpPr>
          <p:nvPr>
            <p:ph type="sldNum" sz="quarter" idx="12"/>
          </p:nvPr>
        </p:nvSpPr>
        <p:spPr/>
        <p:txBody>
          <a:bodyPr/>
          <a:lstStyle/>
          <a:p>
            <a:fld id="{18B794D1-AB3E-43A6-9F8A-0A752A0629E2}" type="slidenum">
              <a:rPr lang="da-DK" smtClean="0"/>
              <a:pPr/>
              <a:t>9</a:t>
            </a:fld>
            <a:endParaRPr lang="da-DK"/>
          </a:p>
        </p:txBody>
      </p:sp>
      <p:graphicFrame>
        <p:nvGraphicFramePr>
          <p:cNvPr id="4" name="Pladsholder til indhold 3"/>
          <p:cNvGraphicFramePr>
            <a:graphicFrameLocks noGrp="1"/>
          </p:cNvGraphicFramePr>
          <p:nvPr>
            <p:ph sz="quarter" idx="1"/>
          </p:nvPr>
        </p:nvGraphicFramePr>
        <p:xfrm>
          <a:off x="914400" y="1196752"/>
          <a:ext cx="777240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90066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genkapital">
  <a:themeElements>
    <a:clrScheme name="Egenkapital">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genkapital">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genkapital">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811</TotalTime>
  <Words>5956</Words>
  <Application>Microsoft Office PowerPoint</Application>
  <PresentationFormat>Skærmshow (4:3)</PresentationFormat>
  <Paragraphs>904</Paragraphs>
  <Slides>83</Slides>
  <Notes>10</Notes>
  <HiddenSlides>0</HiddenSlides>
  <MMClips>0</MMClips>
  <ScaleCrop>false</ScaleCrop>
  <HeadingPairs>
    <vt:vector size="4" baseType="variant">
      <vt:variant>
        <vt:lpstr>Tema</vt:lpstr>
      </vt:variant>
      <vt:variant>
        <vt:i4>1</vt:i4>
      </vt:variant>
      <vt:variant>
        <vt:lpstr>Diastitler</vt:lpstr>
      </vt:variant>
      <vt:variant>
        <vt:i4>83</vt:i4>
      </vt:variant>
    </vt:vector>
  </HeadingPairs>
  <TitlesOfParts>
    <vt:vector size="84" baseType="lpstr">
      <vt:lpstr>Egenkapital</vt:lpstr>
      <vt:lpstr>TR – undervisning </vt:lpstr>
      <vt:lpstr>Dagens program </vt:lpstr>
      <vt:lpstr>TR – undervisning fagretligt system  </vt:lpstr>
      <vt:lpstr>Retskilderne </vt:lpstr>
      <vt:lpstr>Retskilderne </vt:lpstr>
      <vt:lpstr>Retskilderne </vt:lpstr>
      <vt:lpstr>Arbejdsretlige regler – individuelt og kollektivt</vt:lpstr>
      <vt:lpstr>PowerPoint-præsentation</vt:lpstr>
      <vt:lpstr>Et udpluk af arbejdsgiversidens foreninger og hovedorganisationer</vt:lpstr>
      <vt:lpstr>Et udpluk af lønmodtagersidens foreninger og hovedorganisationer</vt:lpstr>
      <vt:lpstr>Overenskomsternes indbyrdes hierarki</vt:lpstr>
      <vt:lpstr>PowerPoint-præsentation</vt:lpstr>
      <vt:lpstr>Hovedaftalen mellem DA og LO</vt:lpstr>
      <vt:lpstr>PowerPoint-præsentation</vt:lpstr>
      <vt:lpstr>Arbejdsmarkedets´retslige system´ (1)</vt:lpstr>
      <vt:lpstr>Arbejdsmarkedets’retslige system’(2):</vt:lpstr>
      <vt:lpstr>Det fagretlige processystem</vt:lpstr>
      <vt:lpstr>PowerPoint-præsentation</vt:lpstr>
      <vt:lpstr>PowerPoint-præsentation</vt:lpstr>
      <vt:lpstr>Arbejdsmarkedets politiske system (1)</vt:lpstr>
      <vt:lpstr>Arbejdsmarkedets’politiske system’(2)</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Tillidsrepræsentanter</vt:lpstr>
      <vt:lpstr>PowerPoint-præsentation</vt:lpstr>
      <vt:lpstr>PowerPoint-præsentation</vt:lpstr>
      <vt:lpstr>PowerPoint-præsentation</vt:lpstr>
      <vt:lpstr>Andre medarbejderrepræsentanter, der kan have tilsvarende afskedigelses- beskyttelse</vt:lpstr>
      <vt:lpstr>TR – undervisning Arbejdsmiljø  </vt:lpstr>
      <vt:lpstr>Arbejdsmiljø</vt:lpstr>
      <vt:lpstr>Arbejdsmiljø</vt:lpstr>
      <vt:lpstr>Arbejdsmiljø</vt:lpstr>
      <vt:lpstr>Arbejdsmiljø</vt:lpstr>
      <vt:lpstr>Arbejdsmiljø</vt:lpstr>
      <vt:lpstr>Arbejdsmiljø</vt:lpstr>
      <vt:lpstr>Arbejdsmiljø </vt:lpstr>
      <vt:lpstr>Arbejdsmiljø</vt:lpstr>
      <vt:lpstr>Arbejdsmiljø </vt:lpstr>
      <vt:lpstr>Arbejdsmiljø</vt:lpstr>
      <vt:lpstr>Arbejdsmiljø</vt:lpstr>
      <vt:lpstr>Arbejdsmiljø</vt:lpstr>
      <vt:lpstr>Arbejdsmiljø</vt:lpstr>
      <vt:lpstr>Arbejdsmiljø</vt:lpstr>
      <vt:lpstr>Arbejdsmiljø</vt:lpstr>
      <vt:lpstr>Arbejdsmiljø</vt:lpstr>
      <vt:lpstr>Arbejdsmiljø</vt:lpstr>
      <vt:lpstr>Arbejdsmiljø</vt:lpstr>
      <vt:lpstr>TR – undervisning Tjenstlige samtale  </vt:lpstr>
      <vt:lpstr>Tjenstlig samtale </vt:lpstr>
      <vt:lpstr>Tjenstlig samtale </vt:lpstr>
      <vt:lpstr>Tjenstlig samtale </vt:lpstr>
      <vt:lpstr>Tjenstlig samtale </vt:lpstr>
      <vt:lpstr>Tjenstlig samtale </vt:lpstr>
      <vt:lpstr>Tjenstlig samtale </vt:lpstr>
      <vt:lpstr>Tjenstlig samtale </vt:lpstr>
      <vt:lpstr>Tjenstlig samtale </vt:lpstr>
      <vt:lpstr>Tjenstlig samtale </vt:lpstr>
      <vt:lpstr>Tjenstlig samtale </vt:lpstr>
      <vt:lpstr>Tjenstlig samtale </vt:lpstr>
      <vt:lpstr>Tjenstlig samtale </vt:lpstr>
      <vt:lpstr>Tjenstlig samtale </vt:lpstr>
      <vt:lpstr>TR – undervisning Sygesamtaler  </vt:lpstr>
      <vt:lpstr>Sygesamtaler </vt:lpstr>
      <vt:lpstr>Sygesamtaler </vt:lpstr>
      <vt:lpstr>Sygesamtaler </vt:lpstr>
      <vt:lpstr>Sygesamtaler </vt:lpstr>
      <vt:lpstr>Sygesamtaler </vt:lpstr>
      <vt:lpstr>Sygesamtaler </vt:lpstr>
      <vt:lpstr>Sygesamtaler – gode råd </vt:lpstr>
      <vt:lpstr>Jeres tur </vt:lpstr>
      <vt:lpstr>TR – undervisning  Ansættelsesbevisloven </vt:lpstr>
      <vt:lpstr>Ansættelsesbeviser </vt:lpstr>
      <vt:lpstr>Ansættelsesbeviser  - De 10 vigtige punkter </vt:lpstr>
      <vt:lpstr>Ansættelsesbeviser – Formelle krav </vt:lpstr>
      <vt:lpstr>Ansættelsesbeviser – Formelle krav </vt:lpstr>
      <vt:lpstr>ANSATTELSESBEVISER – FORMELLE KRAV</vt:lpstr>
      <vt:lpstr>ANSATTELSESBEVISER – OVERTRÆDELSE</vt:lpstr>
      <vt:lpstr>HVORFOR EN FAGFORENING?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 – undervisning</dc:title>
  <dc:creator>Erhan Killic</dc:creator>
  <cp:lastModifiedBy>Sarah Purtoft</cp:lastModifiedBy>
  <cp:revision>27</cp:revision>
  <dcterms:created xsi:type="dcterms:W3CDTF">2014-11-10T09:40:59Z</dcterms:created>
  <dcterms:modified xsi:type="dcterms:W3CDTF">2015-12-30T12:50:01Z</dcterms:modified>
</cp:coreProperties>
</file>